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20" r:id="rId65"/>
    <p:sldId id="319" r:id="rId66"/>
    <p:sldId id="321" r:id="rId67"/>
    <p:sldId id="322" r:id="rId68"/>
    <p:sldId id="323" r:id="rId69"/>
    <p:sldId id="324" r:id="rId70"/>
    <p:sldId id="325" r:id="rId71"/>
    <p:sldId id="326" r:id="rId72"/>
    <p:sldId id="327" r:id="rId73"/>
    <p:sldId id="328" r:id="rId74"/>
    <p:sldId id="329" r:id="rId75"/>
    <p:sldId id="330"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737" autoAdjust="0"/>
  </p:normalViewPr>
  <p:slideViewPr>
    <p:cSldViewPr snapToGrid="0">
      <p:cViewPr varScale="1">
        <p:scale>
          <a:sx n="119" d="100"/>
          <a:sy n="119" d="100"/>
        </p:scale>
        <p:origin x="235"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BD381-06BC-48F4-8A32-2A553C0AF958}" type="datetimeFigureOut">
              <a:rPr lang="en-US" smtClean="0"/>
              <a:t>8/17/2020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3B7888-1F66-4336-A4F8-57841375E559}" type="slidenum">
              <a:rPr lang="en-US" smtClean="0"/>
              <a:t>‹#›</a:t>
            </a:fld>
            <a:endParaRPr lang="en-US"/>
          </a:p>
        </p:txBody>
      </p:sp>
    </p:spTree>
    <p:extLst>
      <p:ext uri="{BB962C8B-B14F-4D97-AF65-F5344CB8AC3E}">
        <p14:creationId xmlns:p14="http://schemas.microsoft.com/office/powerpoint/2010/main" val="546527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Symbol là một kiểu dữ liệu được sinh ra nhằm tao ra các giá trị duy nhất, mỗi một symbol được tạo ra sẽ có một giá trị khác nhau và giá trị đó là duy nhất. </a:t>
            </a:r>
            <a:endParaRPr lang="en-US" dirty="0"/>
          </a:p>
        </p:txBody>
      </p:sp>
      <p:sp>
        <p:nvSpPr>
          <p:cNvPr id="4" name="Slide Number Placeholder 3"/>
          <p:cNvSpPr>
            <a:spLocks noGrp="1"/>
          </p:cNvSpPr>
          <p:nvPr>
            <p:ph type="sldNum" sz="quarter" idx="10"/>
          </p:nvPr>
        </p:nvSpPr>
        <p:spPr/>
        <p:txBody>
          <a:bodyPr/>
          <a:lstStyle/>
          <a:p>
            <a:fld id="{293B7888-1F66-4336-A4F8-57841375E559}" type="slidenum">
              <a:rPr lang="en-US" smtClean="0"/>
              <a:t>30</a:t>
            </a:fld>
            <a:endParaRPr lang="en-US"/>
          </a:p>
        </p:txBody>
      </p:sp>
    </p:spTree>
    <p:extLst>
      <p:ext uri="{BB962C8B-B14F-4D97-AF65-F5344CB8AC3E}">
        <p14:creationId xmlns:p14="http://schemas.microsoft.com/office/powerpoint/2010/main" val="1747488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B7888-1F66-4336-A4F8-57841375E559}" type="slidenum">
              <a:rPr lang="en-US" smtClean="0"/>
              <a:t>50</a:t>
            </a:fld>
            <a:endParaRPr lang="en-US"/>
          </a:p>
        </p:txBody>
      </p:sp>
    </p:spTree>
    <p:extLst>
      <p:ext uri="{BB962C8B-B14F-4D97-AF65-F5344CB8AC3E}">
        <p14:creationId xmlns:p14="http://schemas.microsoft.com/office/powerpoint/2010/main" val="212765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6A2492-3D12-47FB-B042-48B91F92BC58}"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85D547-4208-4E3E-ABB8-4D7351BBD2ED}" type="slidenum">
              <a:rPr lang="en-US" smtClean="0"/>
              <a:t>‹#›</a:t>
            </a:fld>
            <a:endParaRPr lang="en-US"/>
          </a:p>
        </p:txBody>
      </p:sp>
    </p:spTree>
    <p:extLst>
      <p:ext uri="{BB962C8B-B14F-4D97-AF65-F5344CB8AC3E}">
        <p14:creationId xmlns:p14="http://schemas.microsoft.com/office/powerpoint/2010/main" val="2540218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6A2492-3D12-47FB-B042-48B91F92BC58}"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85D547-4208-4E3E-ABB8-4D7351BBD2ED}" type="slidenum">
              <a:rPr lang="en-US" smtClean="0"/>
              <a:t>‹#›</a:t>
            </a:fld>
            <a:endParaRPr lang="en-US"/>
          </a:p>
        </p:txBody>
      </p:sp>
    </p:spTree>
    <p:extLst>
      <p:ext uri="{BB962C8B-B14F-4D97-AF65-F5344CB8AC3E}">
        <p14:creationId xmlns:p14="http://schemas.microsoft.com/office/powerpoint/2010/main" val="3070617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6A2492-3D12-47FB-B042-48B91F92BC58}"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85D547-4208-4E3E-ABB8-4D7351BBD2ED}" type="slidenum">
              <a:rPr lang="en-US" smtClean="0"/>
              <a:t>‹#›</a:t>
            </a:fld>
            <a:endParaRPr lang="en-US"/>
          </a:p>
        </p:txBody>
      </p:sp>
    </p:spTree>
    <p:extLst>
      <p:ext uri="{BB962C8B-B14F-4D97-AF65-F5344CB8AC3E}">
        <p14:creationId xmlns:p14="http://schemas.microsoft.com/office/powerpoint/2010/main" val="4231974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6A2492-3D12-47FB-B042-48B91F92BC58}"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85D547-4208-4E3E-ABB8-4D7351BBD2ED}" type="slidenum">
              <a:rPr lang="en-US" smtClean="0"/>
              <a:t>‹#›</a:t>
            </a:fld>
            <a:endParaRPr lang="en-US"/>
          </a:p>
        </p:txBody>
      </p:sp>
    </p:spTree>
    <p:extLst>
      <p:ext uri="{BB962C8B-B14F-4D97-AF65-F5344CB8AC3E}">
        <p14:creationId xmlns:p14="http://schemas.microsoft.com/office/powerpoint/2010/main" val="3489114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6A2492-3D12-47FB-B042-48B91F92BC58}"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85D547-4208-4E3E-ABB8-4D7351BBD2ED}" type="slidenum">
              <a:rPr lang="en-US" smtClean="0"/>
              <a:t>‹#›</a:t>
            </a:fld>
            <a:endParaRPr lang="en-US"/>
          </a:p>
        </p:txBody>
      </p:sp>
    </p:spTree>
    <p:extLst>
      <p:ext uri="{BB962C8B-B14F-4D97-AF65-F5344CB8AC3E}">
        <p14:creationId xmlns:p14="http://schemas.microsoft.com/office/powerpoint/2010/main" val="999464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6A2492-3D12-47FB-B042-48B91F92BC58}" type="datetimeFigureOut">
              <a:rPr lang="en-US" smtClean="0"/>
              <a:t>8/17/2020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5D547-4208-4E3E-ABB8-4D7351BBD2ED}" type="slidenum">
              <a:rPr lang="en-US" smtClean="0"/>
              <a:t>‹#›</a:t>
            </a:fld>
            <a:endParaRPr lang="en-US"/>
          </a:p>
        </p:txBody>
      </p:sp>
    </p:spTree>
    <p:extLst>
      <p:ext uri="{BB962C8B-B14F-4D97-AF65-F5344CB8AC3E}">
        <p14:creationId xmlns:p14="http://schemas.microsoft.com/office/powerpoint/2010/main" val="443563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6A2492-3D12-47FB-B042-48B91F92BC58}" type="datetimeFigureOut">
              <a:rPr lang="en-US" smtClean="0"/>
              <a:t>8/17/2020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85D547-4208-4E3E-ABB8-4D7351BBD2ED}" type="slidenum">
              <a:rPr lang="en-US" smtClean="0"/>
              <a:t>‹#›</a:t>
            </a:fld>
            <a:endParaRPr lang="en-US"/>
          </a:p>
        </p:txBody>
      </p:sp>
    </p:spTree>
    <p:extLst>
      <p:ext uri="{BB962C8B-B14F-4D97-AF65-F5344CB8AC3E}">
        <p14:creationId xmlns:p14="http://schemas.microsoft.com/office/powerpoint/2010/main" val="2749002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6A2492-3D12-47FB-B042-48B91F92BC58}" type="datetimeFigureOut">
              <a:rPr lang="en-US" smtClean="0"/>
              <a:t>8/17/2020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85D547-4208-4E3E-ABB8-4D7351BBD2ED}" type="slidenum">
              <a:rPr lang="en-US" smtClean="0"/>
              <a:t>‹#›</a:t>
            </a:fld>
            <a:endParaRPr lang="en-US"/>
          </a:p>
        </p:txBody>
      </p:sp>
    </p:spTree>
    <p:extLst>
      <p:ext uri="{BB962C8B-B14F-4D97-AF65-F5344CB8AC3E}">
        <p14:creationId xmlns:p14="http://schemas.microsoft.com/office/powerpoint/2010/main" val="90594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6A2492-3D12-47FB-B042-48B91F92BC58}" type="datetimeFigureOut">
              <a:rPr lang="en-US" smtClean="0"/>
              <a:t>8/17/2020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85D547-4208-4E3E-ABB8-4D7351BBD2ED}" type="slidenum">
              <a:rPr lang="en-US" smtClean="0"/>
              <a:t>‹#›</a:t>
            </a:fld>
            <a:endParaRPr lang="en-US"/>
          </a:p>
        </p:txBody>
      </p:sp>
    </p:spTree>
    <p:extLst>
      <p:ext uri="{BB962C8B-B14F-4D97-AF65-F5344CB8AC3E}">
        <p14:creationId xmlns:p14="http://schemas.microsoft.com/office/powerpoint/2010/main" val="2958693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6A2492-3D12-47FB-B042-48B91F92BC58}" type="datetimeFigureOut">
              <a:rPr lang="en-US" smtClean="0"/>
              <a:t>8/17/2020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5D547-4208-4E3E-ABB8-4D7351BBD2ED}" type="slidenum">
              <a:rPr lang="en-US" smtClean="0"/>
              <a:t>‹#›</a:t>
            </a:fld>
            <a:endParaRPr lang="en-US"/>
          </a:p>
        </p:txBody>
      </p:sp>
    </p:spTree>
    <p:extLst>
      <p:ext uri="{BB962C8B-B14F-4D97-AF65-F5344CB8AC3E}">
        <p14:creationId xmlns:p14="http://schemas.microsoft.com/office/powerpoint/2010/main" val="2621855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6A2492-3D12-47FB-B042-48B91F92BC58}" type="datetimeFigureOut">
              <a:rPr lang="en-US" smtClean="0"/>
              <a:t>8/17/2020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5D547-4208-4E3E-ABB8-4D7351BBD2ED}" type="slidenum">
              <a:rPr lang="en-US" smtClean="0"/>
              <a:t>‹#›</a:t>
            </a:fld>
            <a:endParaRPr lang="en-US"/>
          </a:p>
        </p:txBody>
      </p:sp>
    </p:spTree>
    <p:extLst>
      <p:ext uri="{BB962C8B-B14F-4D97-AF65-F5344CB8AC3E}">
        <p14:creationId xmlns:p14="http://schemas.microsoft.com/office/powerpoint/2010/main" val="897070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6A2492-3D12-47FB-B042-48B91F92BC58}" type="datetimeFigureOut">
              <a:rPr lang="en-US" smtClean="0"/>
              <a:t>8/17/2020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85D547-4208-4E3E-ABB8-4D7351BBD2ED}" type="slidenum">
              <a:rPr lang="en-US" smtClean="0"/>
              <a:t>‹#›</a:t>
            </a:fld>
            <a:endParaRPr lang="en-US"/>
          </a:p>
        </p:txBody>
      </p:sp>
    </p:spTree>
    <p:extLst>
      <p:ext uri="{BB962C8B-B14F-4D97-AF65-F5344CB8AC3E}">
        <p14:creationId xmlns:p14="http://schemas.microsoft.com/office/powerpoint/2010/main" val="3041359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6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6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6"/>
            <a:ext cx="10515600" cy="689318"/>
          </a:xfrm>
        </p:spPr>
        <p:txBody>
          <a:bodyPr>
            <a:normAutofit fontScale="90000"/>
          </a:bodyPr>
          <a:lstStyle/>
          <a:p>
            <a:pPr algn="ctr"/>
            <a:r>
              <a:rPr lang="en-US" b="1" dirty="0" smtClean="0">
                <a:solidFill>
                  <a:srgbClr val="00B0F0"/>
                </a:solidFill>
              </a:rPr>
              <a:t>Overview</a:t>
            </a:r>
            <a:r>
              <a:rPr lang="en-US" dirty="0" smtClean="0"/>
              <a:t> </a:t>
            </a:r>
            <a:endParaRPr lang="en-US" dirty="0"/>
          </a:p>
        </p:txBody>
      </p:sp>
      <p:sp>
        <p:nvSpPr>
          <p:cNvPr id="5" name="Content Placeholder 4"/>
          <p:cNvSpPr>
            <a:spLocks noGrp="1"/>
          </p:cNvSpPr>
          <p:nvPr>
            <p:ph idx="1"/>
          </p:nvPr>
        </p:nvSpPr>
        <p:spPr>
          <a:xfrm>
            <a:off x="838200" y="1285103"/>
            <a:ext cx="10515600" cy="4891860"/>
          </a:xfrm>
        </p:spPr>
        <p:txBody>
          <a:bodyPr>
            <a:normAutofit/>
          </a:bodyPr>
          <a:lstStyle/>
          <a:p>
            <a:r>
              <a:rPr lang="en-US" sz="4000" dirty="0" smtClean="0">
                <a:solidFill>
                  <a:srgbClr val="002060"/>
                </a:solidFill>
              </a:rPr>
              <a:t>OOP in JavaScript</a:t>
            </a:r>
          </a:p>
          <a:p>
            <a:r>
              <a:rPr lang="en-US" sz="4000" dirty="0" smtClean="0">
                <a:solidFill>
                  <a:srgbClr val="002060"/>
                </a:solidFill>
              </a:rPr>
              <a:t>ES6</a:t>
            </a:r>
          </a:p>
          <a:p>
            <a:r>
              <a:rPr lang="en-US" sz="4000" dirty="0" err="1" smtClean="0">
                <a:solidFill>
                  <a:srgbClr val="002060"/>
                </a:solidFill>
              </a:rPr>
              <a:t>Webpack</a:t>
            </a:r>
            <a:endParaRPr lang="en-US" sz="4000" dirty="0" smtClean="0">
              <a:solidFill>
                <a:srgbClr val="002060"/>
              </a:solidFill>
            </a:endParaRPr>
          </a:p>
          <a:p>
            <a:r>
              <a:rPr lang="en-US" sz="4000" dirty="0" smtClean="0">
                <a:solidFill>
                  <a:srgbClr val="002060"/>
                </a:solidFill>
              </a:rPr>
              <a:t>C# 5.0</a:t>
            </a:r>
          </a:p>
          <a:p>
            <a:r>
              <a:rPr lang="en-US" sz="4000" dirty="0" smtClean="0">
                <a:solidFill>
                  <a:srgbClr val="002060"/>
                </a:solidFill>
              </a:rPr>
              <a:t>C# 6.0</a:t>
            </a:r>
          </a:p>
          <a:p>
            <a:pPr marL="0" indent="0">
              <a:buNone/>
            </a:pPr>
            <a:endParaRPr lang="en-US" sz="4000" dirty="0">
              <a:solidFill>
                <a:srgbClr val="002060"/>
              </a:solidFill>
            </a:endParaRPr>
          </a:p>
        </p:txBody>
      </p:sp>
    </p:spTree>
    <p:extLst>
      <p:ext uri="{BB962C8B-B14F-4D97-AF65-F5344CB8AC3E}">
        <p14:creationId xmlns:p14="http://schemas.microsoft.com/office/powerpoint/2010/main" val="2271155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05293"/>
            <a:ext cx="10515600" cy="551442"/>
          </a:xfrm>
          <a:prstGeom prst="rect">
            <a:avLst/>
          </a:prstGeom>
        </p:spPr>
        <p:txBody>
          <a:bodyP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FF0000"/>
                </a:solidFill>
              </a:rPr>
              <a:t>Scoping _</a:t>
            </a:r>
            <a:r>
              <a:rPr lang="en-US" b="1" dirty="0"/>
              <a:t>Block-Scoped Variables</a:t>
            </a:r>
            <a:endParaRPr lang="en-US" dirty="0" smtClean="0">
              <a:solidFill>
                <a:srgbClr val="FF0000"/>
              </a:solidFill>
            </a:endParaRPr>
          </a:p>
          <a:p>
            <a:endParaRPr lang="en-US" dirty="0">
              <a:solidFill>
                <a:srgbClr val="FF0000"/>
              </a:solidFill>
            </a:endParaRPr>
          </a:p>
          <a:p>
            <a:r>
              <a:rPr lang="en-US" dirty="0"/>
              <a:t>Block-scoped variables (and constants) without hoisting.</a:t>
            </a:r>
            <a:endParaRPr lang="en-US" dirty="0">
              <a:solidFill>
                <a:srgbClr val="00B0F0"/>
              </a:solidFill>
            </a:endParaRPr>
          </a:p>
        </p:txBody>
      </p:sp>
      <p:pic>
        <p:nvPicPr>
          <p:cNvPr id="5" name="Picture 4"/>
          <p:cNvPicPr>
            <a:picLocks noChangeAspect="1"/>
          </p:cNvPicPr>
          <p:nvPr/>
        </p:nvPicPr>
        <p:blipFill>
          <a:blip r:embed="rId2"/>
          <a:stretch>
            <a:fillRect/>
          </a:stretch>
        </p:blipFill>
        <p:spPr>
          <a:xfrm>
            <a:off x="1025996" y="1347659"/>
            <a:ext cx="4505325" cy="2762250"/>
          </a:xfrm>
          <a:prstGeom prst="rect">
            <a:avLst/>
          </a:prstGeom>
        </p:spPr>
      </p:pic>
      <p:pic>
        <p:nvPicPr>
          <p:cNvPr id="6" name="Picture 5"/>
          <p:cNvPicPr>
            <a:picLocks noChangeAspect="1"/>
          </p:cNvPicPr>
          <p:nvPr/>
        </p:nvPicPr>
        <p:blipFill>
          <a:blip r:embed="rId3"/>
          <a:stretch>
            <a:fillRect/>
          </a:stretch>
        </p:blipFill>
        <p:spPr>
          <a:xfrm>
            <a:off x="6314431" y="1575872"/>
            <a:ext cx="4143375" cy="1762125"/>
          </a:xfrm>
          <a:prstGeom prst="rect">
            <a:avLst/>
          </a:prstGeom>
        </p:spPr>
      </p:pic>
    </p:spTree>
    <p:extLst>
      <p:ext uri="{BB962C8B-B14F-4D97-AF65-F5344CB8AC3E}">
        <p14:creationId xmlns:p14="http://schemas.microsoft.com/office/powerpoint/2010/main" val="1987145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05292"/>
            <a:ext cx="10515600" cy="551443"/>
          </a:xfrm>
          <a:prstGeom prst="rect">
            <a:avLst/>
          </a:prstGeom>
        </p:spPr>
        <p:txBody>
          <a:bodyP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FF0000"/>
                </a:solidFill>
              </a:rPr>
              <a:t>Scoping _</a:t>
            </a:r>
            <a:r>
              <a:rPr lang="en-US" b="1" dirty="0" smtClean="0"/>
              <a:t>Block-Scoped </a:t>
            </a:r>
            <a:r>
              <a:rPr lang="en-US" b="1" dirty="0" err="1" smtClean="0"/>
              <a:t>Funtions</a:t>
            </a:r>
            <a:endParaRPr lang="en-US" b="1" dirty="0" smtClean="0"/>
          </a:p>
          <a:p>
            <a:endParaRPr lang="en-US" b="1" dirty="0" smtClean="0"/>
          </a:p>
          <a:p>
            <a:r>
              <a:rPr lang="en-US" dirty="0"/>
              <a:t>Block-scoped function definitions.</a:t>
            </a:r>
            <a:endParaRPr lang="en-US" dirty="0" smtClean="0">
              <a:solidFill>
                <a:srgbClr val="FF0000"/>
              </a:solidFill>
            </a:endParaRPr>
          </a:p>
          <a:p>
            <a:endParaRPr lang="en-US" dirty="0" smtClean="0">
              <a:solidFill>
                <a:srgbClr val="FF0000"/>
              </a:solidFill>
            </a:endParaRPr>
          </a:p>
          <a:p>
            <a:endParaRPr lang="en-US" dirty="0">
              <a:solidFill>
                <a:srgbClr val="00B0F0"/>
              </a:solidFill>
            </a:endParaRPr>
          </a:p>
        </p:txBody>
      </p:sp>
      <p:pic>
        <p:nvPicPr>
          <p:cNvPr id="5" name="Picture 4"/>
          <p:cNvPicPr>
            <a:picLocks noChangeAspect="1"/>
          </p:cNvPicPr>
          <p:nvPr/>
        </p:nvPicPr>
        <p:blipFill>
          <a:blip r:embed="rId2"/>
          <a:stretch>
            <a:fillRect/>
          </a:stretch>
        </p:blipFill>
        <p:spPr>
          <a:xfrm>
            <a:off x="989956" y="1478692"/>
            <a:ext cx="4429125" cy="2895600"/>
          </a:xfrm>
          <a:prstGeom prst="rect">
            <a:avLst/>
          </a:prstGeom>
        </p:spPr>
      </p:pic>
      <p:pic>
        <p:nvPicPr>
          <p:cNvPr id="6" name="Picture 5"/>
          <p:cNvPicPr>
            <a:picLocks noChangeAspect="1"/>
          </p:cNvPicPr>
          <p:nvPr/>
        </p:nvPicPr>
        <p:blipFill>
          <a:blip r:embed="rId3"/>
          <a:stretch>
            <a:fillRect/>
          </a:stretch>
        </p:blipFill>
        <p:spPr>
          <a:xfrm>
            <a:off x="6096000" y="2274029"/>
            <a:ext cx="3267075" cy="1304925"/>
          </a:xfrm>
          <a:prstGeom prst="rect">
            <a:avLst/>
          </a:prstGeom>
        </p:spPr>
      </p:pic>
    </p:spTree>
    <p:extLst>
      <p:ext uri="{BB962C8B-B14F-4D97-AF65-F5344CB8AC3E}">
        <p14:creationId xmlns:p14="http://schemas.microsoft.com/office/powerpoint/2010/main" val="694099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05293"/>
            <a:ext cx="10515600" cy="5671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solidFill>
                  <a:srgbClr val="FF0000"/>
                </a:solidFill>
              </a:rPr>
              <a:t>Arrow Functions</a:t>
            </a:r>
          </a:p>
          <a:p>
            <a:endParaRPr lang="en-US" sz="2000" dirty="0">
              <a:solidFill>
                <a:srgbClr val="FF0000"/>
              </a:solidFill>
            </a:endParaRPr>
          </a:p>
          <a:p>
            <a:endParaRPr lang="en-US" sz="2000" dirty="0">
              <a:solidFill>
                <a:srgbClr val="FF0000"/>
              </a:solidFill>
            </a:endParaRPr>
          </a:p>
        </p:txBody>
      </p:sp>
      <p:pic>
        <p:nvPicPr>
          <p:cNvPr id="6" name="Picture 5"/>
          <p:cNvPicPr>
            <a:picLocks noChangeAspect="1"/>
          </p:cNvPicPr>
          <p:nvPr/>
        </p:nvPicPr>
        <p:blipFill>
          <a:blip r:embed="rId2"/>
          <a:stretch>
            <a:fillRect/>
          </a:stretch>
        </p:blipFill>
        <p:spPr>
          <a:xfrm>
            <a:off x="5363710" y="2568910"/>
            <a:ext cx="3276600" cy="1304925"/>
          </a:xfrm>
          <a:prstGeom prst="rect">
            <a:avLst/>
          </a:prstGeom>
        </p:spPr>
      </p:pic>
      <p:grpSp>
        <p:nvGrpSpPr>
          <p:cNvPr id="9" name="Group 8"/>
          <p:cNvGrpSpPr/>
          <p:nvPr/>
        </p:nvGrpSpPr>
        <p:grpSpPr>
          <a:xfrm>
            <a:off x="979503" y="714708"/>
            <a:ext cx="4094476" cy="5526700"/>
            <a:chOff x="996280" y="949601"/>
            <a:chExt cx="4094476" cy="5526700"/>
          </a:xfrm>
        </p:grpSpPr>
        <p:pic>
          <p:nvPicPr>
            <p:cNvPr id="5" name="Picture 4"/>
            <p:cNvPicPr>
              <a:picLocks noChangeAspect="1"/>
            </p:cNvPicPr>
            <p:nvPr/>
          </p:nvPicPr>
          <p:blipFill>
            <a:blip r:embed="rId3"/>
            <a:stretch>
              <a:fillRect/>
            </a:stretch>
          </p:blipFill>
          <p:spPr>
            <a:xfrm>
              <a:off x="996280" y="949601"/>
              <a:ext cx="4094476" cy="5526700"/>
            </a:xfrm>
            <a:prstGeom prst="rect">
              <a:avLst/>
            </a:prstGeom>
          </p:spPr>
        </p:pic>
        <p:sp>
          <p:nvSpPr>
            <p:cNvPr id="7" name="Rectangle 6"/>
            <p:cNvSpPr/>
            <p:nvPr/>
          </p:nvSpPr>
          <p:spPr>
            <a:xfrm>
              <a:off x="1501628" y="2546059"/>
              <a:ext cx="2072081" cy="8305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01628" y="5412297"/>
              <a:ext cx="2449587" cy="8305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86188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05293"/>
            <a:ext cx="10515600" cy="5671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FF0000"/>
                </a:solidFill>
              </a:rPr>
              <a:t>Extended Parameter </a:t>
            </a:r>
            <a:r>
              <a:rPr lang="en-US" sz="2000" dirty="0" err="1" smtClean="0">
                <a:solidFill>
                  <a:srgbClr val="FF0000"/>
                </a:solidFill>
              </a:rPr>
              <a:t>Handling_</a:t>
            </a:r>
            <a:r>
              <a:rPr lang="en-US" sz="2000" b="1" dirty="0" err="1"/>
              <a:t>Default</a:t>
            </a:r>
            <a:r>
              <a:rPr lang="en-US" sz="2000" b="1" dirty="0"/>
              <a:t> Parameter Values</a:t>
            </a:r>
            <a:endParaRPr lang="en-US" sz="2000" dirty="0">
              <a:solidFill>
                <a:srgbClr val="FF0000"/>
              </a:solidFill>
            </a:endParaRPr>
          </a:p>
          <a:p>
            <a:endParaRPr lang="en-US" sz="2000" dirty="0">
              <a:solidFill>
                <a:srgbClr val="FF0000"/>
              </a:solidFill>
            </a:endParaRPr>
          </a:p>
          <a:p>
            <a:endParaRPr lang="en-US" sz="2000" dirty="0">
              <a:solidFill>
                <a:srgbClr val="FF0000"/>
              </a:solidFill>
            </a:endParaRPr>
          </a:p>
        </p:txBody>
      </p:sp>
      <p:pic>
        <p:nvPicPr>
          <p:cNvPr id="8" name="Picture 7"/>
          <p:cNvPicPr>
            <a:picLocks noChangeAspect="1"/>
          </p:cNvPicPr>
          <p:nvPr/>
        </p:nvPicPr>
        <p:blipFill>
          <a:blip r:embed="rId2"/>
          <a:stretch>
            <a:fillRect/>
          </a:stretch>
        </p:blipFill>
        <p:spPr>
          <a:xfrm>
            <a:off x="1114076" y="1506872"/>
            <a:ext cx="3638550" cy="2971800"/>
          </a:xfrm>
          <a:prstGeom prst="rect">
            <a:avLst/>
          </a:prstGeom>
        </p:spPr>
      </p:pic>
      <p:pic>
        <p:nvPicPr>
          <p:cNvPr id="9" name="Picture 8"/>
          <p:cNvPicPr>
            <a:picLocks noChangeAspect="1"/>
          </p:cNvPicPr>
          <p:nvPr/>
        </p:nvPicPr>
        <p:blipFill>
          <a:blip r:embed="rId3"/>
          <a:stretch>
            <a:fillRect/>
          </a:stretch>
        </p:blipFill>
        <p:spPr>
          <a:xfrm>
            <a:off x="5429468" y="1911684"/>
            <a:ext cx="3228975" cy="2162175"/>
          </a:xfrm>
          <a:prstGeom prst="rect">
            <a:avLst/>
          </a:prstGeom>
        </p:spPr>
      </p:pic>
    </p:spTree>
    <p:extLst>
      <p:ext uri="{BB962C8B-B14F-4D97-AF65-F5344CB8AC3E}">
        <p14:creationId xmlns:p14="http://schemas.microsoft.com/office/powerpoint/2010/main" val="2349219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05293"/>
            <a:ext cx="10515600" cy="5671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FF0000"/>
                </a:solidFill>
              </a:rPr>
              <a:t>Extended Parameter </a:t>
            </a:r>
            <a:r>
              <a:rPr lang="en-US" sz="2000" dirty="0" err="1" smtClean="0">
                <a:solidFill>
                  <a:srgbClr val="FF0000"/>
                </a:solidFill>
              </a:rPr>
              <a:t>Handling_</a:t>
            </a:r>
            <a:r>
              <a:rPr lang="en-US" sz="2000" b="1" dirty="0" err="1"/>
              <a:t>Rest</a:t>
            </a:r>
            <a:r>
              <a:rPr lang="en-US" sz="2000" b="1" dirty="0"/>
              <a:t> Parameter</a:t>
            </a:r>
            <a:endParaRPr lang="en-US" sz="2000" dirty="0">
              <a:solidFill>
                <a:srgbClr val="FF0000"/>
              </a:solidFill>
            </a:endParaRPr>
          </a:p>
          <a:p>
            <a:endParaRPr lang="en-US" sz="2000" dirty="0">
              <a:solidFill>
                <a:srgbClr val="FF0000"/>
              </a:solidFill>
            </a:endParaRPr>
          </a:p>
          <a:p>
            <a:endParaRPr lang="en-US" sz="2000" dirty="0">
              <a:solidFill>
                <a:srgbClr val="FF0000"/>
              </a:solidFill>
            </a:endParaRPr>
          </a:p>
        </p:txBody>
      </p:sp>
      <p:pic>
        <p:nvPicPr>
          <p:cNvPr id="5" name="Picture 4"/>
          <p:cNvPicPr>
            <a:picLocks noChangeAspect="1"/>
          </p:cNvPicPr>
          <p:nvPr/>
        </p:nvPicPr>
        <p:blipFill>
          <a:blip r:embed="rId2"/>
          <a:stretch>
            <a:fillRect/>
          </a:stretch>
        </p:blipFill>
        <p:spPr>
          <a:xfrm>
            <a:off x="838200" y="1211596"/>
            <a:ext cx="5362575" cy="3562350"/>
          </a:xfrm>
          <a:prstGeom prst="rect">
            <a:avLst/>
          </a:prstGeom>
        </p:spPr>
      </p:pic>
      <p:pic>
        <p:nvPicPr>
          <p:cNvPr id="6" name="Picture 5"/>
          <p:cNvPicPr>
            <a:picLocks noChangeAspect="1"/>
          </p:cNvPicPr>
          <p:nvPr/>
        </p:nvPicPr>
        <p:blipFill>
          <a:blip r:embed="rId3"/>
          <a:stretch>
            <a:fillRect/>
          </a:stretch>
        </p:blipFill>
        <p:spPr>
          <a:xfrm>
            <a:off x="6819551" y="2206958"/>
            <a:ext cx="3200400" cy="1571625"/>
          </a:xfrm>
          <a:prstGeom prst="rect">
            <a:avLst/>
          </a:prstGeom>
        </p:spPr>
      </p:pic>
    </p:spTree>
    <p:extLst>
      <p:ext uri="{BB962C8B-B14F-4D97-AF65-F5344CB8AC3E}">
        <p14:creationId xmlns:p14="http://schemas.microsoft.com/office/powerpoint/2010/main" val="1121808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05293"/>
            <a:ext cx="10515600" cy="298714"/>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FF0000"/>
                </a:solidFill>
              </a:rPr>
              <a:t>Extended Parameter </a:t>
            </a:r>
            <a:r>
              <a:rPr lang="en-US" sz="2000" dirty="0" err="1" smtClean="0">
                <a:solidFill>
                  <a:srgbClr val="FF0000"/>
                </a:solidFill>
              </a:rPr>
              <a:t>Handling_</a:t>
            </a:r>
            <a:r>
              <a:rPr lang="en-US" sz="2000" b="1" dirty="0" err="1"/>
              <a:t>Spread</a:t>
            </a:r>
            <a:r>
              <a:rPr lang="en-US" sz="2000" b="1" dirty="0"/>
              <a:t> Operator</a:t>
            </a:r>
            <a:endParaRPr lang="en-US" sz="2000" dirty="0">
              <a:solidFill>
                <a:srgbClr val="FF0000"/>
              </a:solidFill>
            </a:endParaRPr>
          </a:p>
          <a:p>
            <a:endParaRPr lang="en-US" sz="2000" dirty="0">
              <a:solidFill>
                <a:srgbClr val="FF0000"/>
              </a:solidFill>
            </a:endParaRPr>
          </a:p>
          <a:p>
            <a:endParaRPr lang="en-US" sz="2000" dirty="0">
              <a:solidFill>
                <a:srgbClr val="FF0000"/>
              </a:solidFill>
            </a:endParaRPr>
          </a:p>
        </p:txBody>
      </p:sp>
      <p:pic>
        <p:nvPicPr>
          <p:cNvPr id="5" name="Picture 4"/>
          <p:cNvPicPr>
            <a:picLocks noChangeAspect="1"/>
          </p:cNvPicPr>
          <p:nvPr/>
        </p:nvPicPr>
        <p:blipFill>
          <a:blip r:embed="rId2"/>
          <a:stretch>
            <a:fillRect/>
          </a:stretch>
        </p:blipFill>
        <p:spPr>
          <a:xfrm>
            <a:off x="902254" y="604007"/>
            <a:ext cx="5608635" cy="5978336"/>
          </a:xfrm>
          <a:prstGeom prst="rect">
            <a:avLst/>
          </a:prstGeom>
        </p:spPr>
      </p:pic>
      <p:pic>
        <p:nvPicPr>
          <p:cNvPr id="6" name="Picture 5"/>
          <p:cNvPicPr>
            <a:picLocks noChangeAspect="1"/>
          </p:cNvPicPr>
          <p:nvPr/>
        </p:nvPicPr>
        <p:blipFill>
          <a:blip r:embed="rId3"/>
          <a:stretch>
            <a:fillRect/>
          </a:stretch>
        </p:blipFill>
        <p:spPr>
          <a:xfrm>
            <a:off x="6919082" y="1902487"/>
            <a:ext cx="3219450" cy="3381375"/>
          </a:xfrm>
          <a:prstGeom prst="rect">
            <a:avLst/>
          </a:prstGeom>
        </p:spPr>
      </p:pic>
    </p:spTree>
    <p:extLst>
      <p:ext uri="{BB962C8B-B14F-4D97-AF65-F5344CB8AC3E}">
        <p14:creationId xmlns:p14="http://schemas.microsoft.com/office/powerpoint/2010/main" val="1786174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05293"/>
            <a:ext cx="10515600" cy="5671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solidFill>
                  <a:srgbClr val="FF0000"/>
                </a:solidFill>
              </a:rPr>
              <a:t>Template </a:t>
            </a:r>
            <a:r>
              <a:rPr lang="en-US" sz="2000" dirty="0" err="1" smtClean="0">
                <a:solidFill>
                  <a:srgbClr val="FF0000"/>
                </a:solidFill>
              </a:rPr>
              <a:t>Literals_</a:t>
            </a:r>
            <a:r>
              <a:rPr lang="en-US" sz="2000" b="1" dirty="0" err="1" smtClean="0"/>
              <a:t>String</a:t>
            </a:r>
            <a:r>
              <a:rPr lang="en-US" sz="2000" b="1" dirty="0" smtClean="0"/>
              <a:t> </a:t>
            </a:r>
            <a:r>
              <a:rPr lang="en-US" sz="2000" b="1" dirty="0"/>
              <a:t>Interpolation</a:t>
            </a:r>
            <a:endParaRPr lang="en-US" sz="2000" dirty="0">
              <a:solidFill>
                <a:srgbClr val="FF0000"/>
              </a:solidFill>
            </a:endParaRPr>
          </a:p>
          <a:p>
            <a:endParaRPr lang="en-US" sz="2000" dirty="0">
              <a:solidFill>
                <a:srgbClr val="FF0000"/>
              </a:solidFill>
            </a:endParaRPr>
          </a:p>
          <a:p>
            <a:endParaRPr lang="en-US" sz="2000" dirty="0">
              <a:solidFill>
                <a:srgbClr val="FF0000"/>
              </a:solidFill>
            </a:endParaRPr>
          </a:p>
        </p:txBody>
      </p:sp>
      <p:pic>
        <p:nvPicPr>
          <p:cNvPr id="5" name="Picture 4"/>
          <p:cNvPicPr>
            <a:picLocks noChangeAspect="1"/>
          </p:cNvPicPr>
          <p:nvPr/>
        </p:nvPicPr>
        <p:blipFill>
          <a:blip r:embed="rId2"/>
          <a:stretch>
            <a:fillRect/>
          </a:stretch>
        </p:blipFill>
        <p:spPr>
          <a:xfrm>
            <a:off x="1168210" y="1336471"/>
            <a:ext cx="5895975" cy="4000500"/>
          </a:xfrm>
          <a:prstGeom prst="rect">
            <a:avLst/>
          </a:prstGeom>
        </p:spPr>
      </p:pic>
      <p:pic>
        <p:nvPicPr>
          <p:cNvPr id="6" name="Picture 5"/>
          <p:cNvPicPr>
            <a:picLocks noChangeAspect="1"/>
          </p:cNvPicPr>
          <p:nvPr/>
        </p:nvPicPr>
        <p:blipFill>
          <a:blip r:embed="rId3"/>
          <a:stretch>
            <a:fillRect/>
          </a:stretch>
        </p:blipFill>
        <p:spPr>
          <a:xfrm>
            <a:off x="7535324" y="2365608"/>
            <a:ext cx="3295650" cy="2076450"/>
          </a:xfrm>
          <a:prstGeom prst="rect">
            <a:avLst/>
          </a:prstGeom>
        </p:spPr>
      </p:pic>
    </p:spTree>
    <p:extLst>
      <p:ext uri="{BB962C8B-B14F-4D97-AF65-F5344CB8AC3E}">
        <p14:creationId xmlns:p14="http://schemas.microsoft.com/office/powerpoint/2010/main" val="1009535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05293"/>
            <a:ext cx="10515600" cy="5671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solidFill>
                  <a:srgbClr val="FF0000"/>
                </a:solidFill>
              </a:rPr>
              <a:t>Template </a:t>
            </a:r>
            <a:r>
              <a:rPr lang="en-US" sz="2000" dirty="0" err="1" smtClean="0">
                <a:solidFill>
                  <a:srgbClr val="FF0000"/>
                </a:solidFill>
              </a:rPr>
              <a:t>Literals_</a:t>
            </a:r>
            <a:r>
              <a:rPr lang="en-US" sz="2000" b="1" dirty="0" err="1"/>
              <a:t>Custom</a:t>
            </a:r>
            <a:r>
              <a:rPr lang="en-US" sz="2000" b="1" dirty="0"/>
              <a:t> Interpolation</a:t>
            </a:r>
            <a:endParaRPr lang="en-US" sz="2000" dirty="0">
              <a:solidFill>
                <a:srgbClr val="FF0000"/>
              </a:solidFill>
            </a:endParaRPr>
          </a:p>
          <a:p>
            <a:endParaRPr lang="en-US" sz="2000" dirty="0">
              <a:solidFill>
                <a:srgbClr val="FF0000"/>
              </a:solidFill>
            </a:endParaRPr>
          </a:p>
          <a:p>
            <a:endParaRPr lang="en-US" sz="2000" dirty="0">
              <a:solidFill>
                <a:srgbClr val="FF0000"/>
              </a:solidFill>
            </a:endParaRPr>
          </a:p>
        </p:txBody>
      </p:sp>
      <p:pic>
        <p:nvPicPr>
          <p:cNvPr id="5" name="Picture 4"/>
          <p:cNvPicPr>
            <a:picLocks noChangeAspect="1"/>
          </p:cNvPicPr>
          <p:nvPr/>
        </p:nvPicPr>
        <p:blipFill>
          <a:blip r:embed="rId2"/>
          <a:stretch>
            <a:fillRect/>
          </a:stretch>
        </p:blipFill>
        <p:spPr>
          <a:xfrm>
            <a:off x="739455" y="1067848"/>
            <a:ext cx="6829425" cy="2828925"/>
          </a:xfrm>
          <a:prstGeom prst="rect">
            <a:avLst/>
          </a:prstGeom>
        </p:spPr>
      </p:pic>
      <p:pic>
        <p:nvPicPr>
          <p:cNvPr id="7" name="Picture 6"/>
          <p:cNvPicPr>
            <a:picLocks noChangeAspect="1"/>
          </p:cNvPicPr>
          <p:nvPr/>
        </p:nvPicPr>
        <p:blipFill>
          <a:blip r:embed="rId3"/>
          <a:stretch>
            <a:fillRect/>
          </a:stretch>
        </p:blipFill>
        <p:spPr>
          <a:xfrm>
            <a:off x="4899083" y="4234823"/>
            <a:ext cx="5581650" cy="1609725"/>
          </a:xfrm>
          <a:prstGeom prst="rect">
            <a:avLst/>
          </a:prstGeom>
        </p:spPr>
      </p:pic>
    </p:spTree>
    <p:extLst>
      <p:ext uri="{BB962C8B-B14F-4D97-AF65-F5344CB8AC3E}">
        <p14:creationId xmlns:p14="http://schemas.microsoft.com/office/powerpoint/2010/main" val="3955280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05293"/>
            <a:ext cx="10515600" cy="5671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solidFill>
                  <a:srgbClr val="FF0000"/>
                </a:solidFill>
              </a:rPr>
              <a:t>Template </a:t>
            </a:r>
            <a:r>
              <a:rPr lang="en-US" sz="2000" dirty="0" err="1" smtClean="0">
                <a:solidFill>
                  <a:srgbClr val="FF0000"/>
                </a:solidFill>
              </a:rPr>
              <a:t>Literals_</a:t>
            </a:r>
            <a:r>
              <a:rPr lang="en-US" sz="2000" b="1" dirty="0" err="1"/>
              <a:t>Raw</a:t>
            </a:r>
            <a:r>
              <a:rPr lang="en-US" sz="2000" b="1" dirty="0"/>
              <a:t> String Access</a:t>
            </a:r>
            <a:endParaRPr lang="en-US" sz="2000" dirty="0">
              <a:solidFill>
                <a:srgbClr val="FF0000"/>
              </a:solidFill>
            </a:endParaRPr>
          </a:p>
          <a:p>
            <a:endParaRPr lang="en-US" sz="2000" dirty="0">
              <a:solidFill>
                <a:srgbClr val="FF0000"/>
              </a:solidFill>
            </a:endParaRPr>
          </a:p>
          <a:p>
            <a:endParaRPr lang="en-US" sz="2000" dirty="0">
              <a:solidFill>
                <a:srgbClr val="FF0000"/>
              </a:solidFill>
            </a:endParaRPr>
          </a:p>
        </p:txBody>
      </p:sp>
      <p:pic>
        <p:nvPicPr>
          <p:cNvPr id="5" name="Picture 4"/>
          <p:cNvPicPr>
            <a:picLocks noChangeAspect="1"/>
          </p:cNvPicPr>
          <p:nvPr/>
        </p:nvPicPr>
        <p:blipFill>
          <a:blip r:embed="rId2"/>
          <a:stretch>
            <a:fillRect/>
          </a:stretch>
        </p:blipFill>
        <p:spPr>
          <a:xfrm>
            <a:off x="942521" y="1136708"/>
            <a:ext cx="5930608" cy="2520892"/>
          </a:xfrm>
          <a:prstGeom prst="rect">
            <a:avLst/>
          </a:prstGeom>
        </p:spPr>
      </p:pic>
      <p:pic>
        <p:nvPicPr>
          <p:cNvPr id="6" name="Picture 5"/>
          <p:cNvPicPr>
            <a:picLocks noChangeAspect="1"/>
          </p:cNvPicPr>
          <p:nvPr/>
        </p:nvPicPr>
        <p:blipFill>
          <a:blip r:embed="rId3"/>
          <a:stretch>
            <a:fillRect/>
          </a:stretch>
        </p:blipFill>
        <p:spPr>
          <a:xfrm>
            <a:off x="7149430" y="1094981"/>
            <a:ext cx="4086225" cy="4181475"/>
          </a:xfrm>
          <a:prstGeom prst="rect">
            <a:avLst/>
          </a:prstGeom>
        </p:spPr>
      </p:pic>
    </p:spTree>
    <p:extLst>
      <p:ext uri="{BB962C8B-B14F-4D97-AF65-F5344CB8AC3E}">
        <p14:creationId xmlns:p14="http://schemas.microsoft.com/office/powerpoint/2010/main" val="164460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05293"/>
            <a:ext cx="10515600" cy="5671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solidFill>
                  <a:srgbClr val="FF0000"/>
                </a:solidFill>
              </a:rPr>
              <a:t>Extended </a:t>
            </a:r>
            <a:r>
              <a:rPr lang="en-US" sz="2000" dirty="0" err="1" smtClean="0">
                <a:solidFill>
                  <a:srgbClr val="FF0000"/>
                </a:solidFill>
              </a:rPr>
              <a:t>Lirerals_</a:t>
            </a:r>
            <a:r>
              <a:rPr lang="en-US" sz="2000" b="1" dirty="0" err="1"/>
              <a:t>Binary</a:t>
            </a:r>
            <a:r>
              <a:rPr lang="en-US" sz="2000" b="1" dirty="0"/>
              <a:t> &amp; Octal Literal</a:t>
            </a:r>
            <a:endParaRPr lang="en-US" sz="2000" dirty="0">
              <a:solidFill>
                <a:srgbClr val="FF0000"/>
              </a:solidFill>
            </a:endParaRPr>
          </a:p>
          <a:p>
            <a:endParaRPr lang="en-US" sz="2000" dirty="0">
              <a:solidFill>
                <a:srgbClr val="FF0000"/>
              </a:solidFill>
            </a:endParaRPr>
          </a:p>
          <a:p>
            <a:endParaRPr lang="en-US" sz="2000" dirty="0">
              <a:solidFill>
                <a:srgbClr val="FF0000"/>
              </a:solidFill>
            </a:endParaRPr>
          </a:p>
        </p:txBody>
      </p:sp>
      <p:pic>
        <p:nvPicPr>
          <p:cNvPr id="5" name="Picture 4"/>
          <p:cNvPicPr>
            <a:picLocks noChangeAspect="1"/>
          </p:cNvPicPr>
          <p:nvPr/>
        </p:nvPicPr>
        <p:blipFill>
          <a:blip r:embed="rId2"/>
          <a:stretch>
            <a:fillRect/>
          </a:stretch>
        </p:blipFill>
        <p:spPr>
          <a:xfrm>
            <a:off x="1171749" y="1180444"/>
            <a:ext cx="6610350" cy="2009775"/>
          </a:xfrm>
          <a:prstGeom prst="rect">
            <a:avLst/>
          </a:prstGeom>
        </p:spPr>
      </p:pic>
      <p:pic>
        <p:nvPicPr>
          <p:cNvPr id="6" name="Picture 5"/>
          <p:cNvPicPr>
            <a:picLocks noChangeAspect="1"/>
          </p:cNvPicPr>
          <p:nvPr/>
        </p:nvPicPr>
        <p:blipFill>
          <a:blip r:embed="rId3"/>
          <a:stretch>
            <a:fillRect/>
          </a:stretch>
        </p:blipFill>
        <p:spPr>
          <a:xfrm>
            <a:off x="4251950" y="3380762"/>
            <a:ext cx="4124325" cy="1847850"/>
          </a:xfrm>
          <a:prstGeom prst="rect">
            <a:avLst/>
          </a:prstGeom>
        </p:spPr>
      </p:pic>
    </p:spTree>
    <p:extLst>
      <p:ext uri="{BB962C8B-B14F-4D97-AF65-F5344CB8AC3E}">
        <p14:creationId xmlns:p14="http://schemas.microsoft.com/office/powerpoint/2010/main" val="1031348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4682"/>
            <a:ext cx="10515600" cy="648129"/>
          </a:xfrm>
        </p:spPr>
        <p:txBody>
          <a:bodyPr>
            <a:normAutofit fontScale="90000"/>
          </a:bodyPr>
          <a:lstStyle/>
          <a:p>
            <a:r>
              <a:rPr lang="en-US" dirty="0" err="1" smtClean="0">
                <a:solidFill>
                  <a:srgbClr val="00B0F0"/>
                </a:solidFill>
              </a:rPr>
              <a:t>Oop</a:t>
            </a:r>
            <a:r>
              <a:rPr lang="en-US" dirty="0" smtClean="0">
                <a:solidFill>
                  <a:srgbClr val="00B0F0"/>
                </a:solidFill>
              </a:rPr>
              <a:t> in JavaScript </a:t>
            </a:r>
            <a:endParaRPr lang="en-US" dirty="0">
              <a:solidFill>
                <a:srgbClr val="00B0F0"/>
              </a:solidFill>
            </a:endParaRPr>
          </a:p>
        </p:txBody>
      </p:sp>
      <p:sp>
        <p:nvSpPr>
          <p:cNvPr id="3" name="Content Placeholder 2"/>
          <p:cNvSpPr>
            <a:spLocks noGrp="1"/>
          </p:cNvSpPr>
          <p:nvPr>
            <p:ph idx="1"/>
          </p:nvPr>
        </p:nvSpPr>
        <p:spPr/>
        <p:txBody>
          <a:bodyPr/>
          <a:lstStyle/>
          <a:p>
            <a:r>
              <a:rPr lang="en-US" dirty="0" smtClean="0">
                <a:solidFill>
                  <a:srgbClr val="FF0000"/>
                </a:solidFill>
              </a:rPr>
              <a:t>Object</a:t>
            </a:r>
          </a:p>
          <a:p>
            <a:r>
              <a:rPr lang="en-US" dirty="0" smtClean="0">
                <a:solidFill>
                  <a:srgbClr val="FF0000"/>
                </a:solidFill>
              </a:rPr>
              <a:t>Classes</a:t>
            </a:r>
          </a:p>
          <a:p>
            <a:r>
              <a:rPr lang="en-US" dirty="0" smtClean="0">
                <a:solidFill>
                  <a:srgbClr val="FF0000"/>
                </a:solidFill>
              </a:rPr>
              <a:t>Encapsulation</a:t>
            </a:r>
          </a:p>
          <a:p>
            <a:r>
              <a:rPr lang="en-US" dirty="0" smtClean="0">
                <a:solidFill>
                  <a:srgbClr val="FF0000"/>
                </a:solidFill>
              </a:rPr>
              <a:t>Inheritance</a:t>
            </a:r>
          </a:p>
          <a:p>
            <a:endParaRPr lang="en-US" dirty="0"/>
          </a:p>
        </p:txBody>
      </p:sp>
    </p:spTree>
    <p:extLst>
      <p:ext uri="{BB962C8B-B14F-4D97-AF65-F5344CB8AC3E}">
        <p14:creationId xmlns:p14="http://schemas.microsoft.com/office/powerpoint/2010/main" val="3501983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05293"/>
            <a:ext cx="10515600" cy="5671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solidFill>
                  <a:srgbClr val="FF0000"/>
                </a:solidFill>
              </a:rPr>
              <a:t>Extended </a:t>
            </a:r>
            <a:r>
              <a:rPr lang="en-US" sz="2000" dirty="0" err="1" smtClean="0">
                <a:solidFill>
                  <a:srgbClr val="FF0000"/>
                </a:solidFill>
              </a:rPr>
              <a:t>Lirerals_</a:t>
            </a:r>
            <a:r>
              <a:rPr lang="en-US" sz="2000" b="1" dirty="0" err="1"/>
              <a:t>Unicode</a:t>
            </a:r>
            <a:r>
              <a:rPr lang="en-US" sz="2000" b="1" dirty="0"/>
              <a:t> String &amp; </a:t>
            </a:r>
            <a:r>
              <a:rPr lang="en-US" sz="2000" b="1" dirty="0" err="1"/>
              <a:t>RegExp</a:t>
            </a:r>
            <a:r>
              <a:rPr lang="en-US" sz="2000" b="1" dirty="0"/>
              <a:t> Literal</a:t>
            </a:r>
            <a:endParaRPr lang="en-US" sz="2000" dirty="0">
              <a:solidFill>
                <a:srgbClr val="FF0000"/>
              </a:solidFill>
            </a:endParaRPr>
          </a:p>
          <a:p>
            <a:endParaRPr lang="en-US" sz="2000" dirty="0">
              <a:solidFill>
                <a:srgbClr val="FF0000"/>
              </a:solidFill>
            </a:endParaRPr>
          </a:p>
          <a:p>
            <a:endParaRPr lang="en-US" sz="2000" dirty="0">
              <a:solidFill>
                <a:srgbClr val="FF0000"/>
              </a:solidFill>
            </a:endParaRPr>
          </a:p>
        </p:txBody>
      </p:sp>
      <p:pic>
        <p:nvPicPr>
          <p:cNvPr id="3" name="Picture 2"/>
          <p:cNvPicPr>
            <a:picLocks noChangeAspect="1"/>
          </p:cNvPicPr>
          <p:nvPr/>
        </p:nvPicPr>
        <p:blipFill>
          <a:blip r:embed="rId2"/>
          <a:stretch>
            <a:fillRect/>
          </a:stretch>
        </p:blipFill>
        <p:spPr>
          <a:xfrm>
            <a:off x="942407" y="872455"/>
            <a:ext cx="6834187" cy="2888411"/>
          </a:xfrm>
          <a:prstGeom prst="rect">
            <a:avLst/>
          </a:prstGeom>
        </p:spPr>
      </p:pic>
      <p:pic>
        <p:nvPicPr>
          <p:cNvPr id="4" name="Picture 3"/>
          <p:cNvPicPr>
            <a:picLocks noChangeAspect="1"/>
          </p:cNvPicPr>
          <p:nvPr/>
        </p:nvPicPr>
        <p:blipFill>
          <a:blip r:embed="rId3"/>
          <a:stretch>
            <a:fillRect/>
          </a:stretch>
        </p:blipFill>
        <p:spPr>
          <a:xfrm>
            <a:off x="6373734" y="3304383"/>
            <a:ext cx="4086225" cy="3057525"/>
          </a:xfrm>
          <a:prstGeom prst="rect">
            <a:avLst/>
          </a:prstGeom>
        </p:spPr>
      </p:pic>
    </p:spTree>
    <p:extLst>
      <p:ext uri="{BB962C8B-B14F-4D97-AF65-F5344CB8AC3E}">
        <p14:creationId xmlns:p14="http://schemas.microsoft.com/office/powerpoint/2010/main" val="4073624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05293"/>
            <a:ext cx="10515600" cy="5671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solidFill>
                  <a:srgbClr val="FF0000"/>
                </a:solidFill>
              </a:rPr>
              <a:t>Enhanced Object Properties</a:t>
            </a:r>
            <a:endParaRPr lang="en-US" sz="2000" dirty="0">
              <a:solidFill>
                <a:srgbClr val="FF0000"/>
              </a:solidFill>
            </a:endParaRPr>
          </a:p>
          <a:p>
            <a:endParaRPr lang="en-US" sz="2000" dirty="0">
              <a:solidFill>
                <a:srgbClr val="FF0000"/>
              </a:solidFill>
            </a:endParaRPr>
          </a:p>
          <a:p>
            <a:endParaRPr lang="en-US" sz="2000" dirty="0">
              <a:solidFill>
                <a:srgbClr val="FF0000"/>
              </a:solidFill>
            </a:endParaRPr>
          </a:p>
        </p:txBody>
      </p:sp>
      <p:pic>
        <p:nvPicPr>
          <p:cNvPr id="3" name="Picture 2"/>
          <p:cNvPicPr>
            <a:picLocks noChangeAspect="1"/>
          </p:cNvPicPr>
          <p:nvPr/>
        </p:nvPicPr>
        <p:blipFill>
          <a:blip r:embed="rId2"/>
          <a:stretch>
            <a:fillRect/>
          </a:stretch>
        </p:blipFill>
        <p:spPr>
          <a:xfrm>
            <a:off x="1046691" y="704850"/>
            <a:ext cx="4933950" cy="6000750"/>
          </a:xfrm>
          <a:prstGeom prst="rect">
            <a:avLst/>
          </a:prstGeom>
        </p:spPr>
      </p:pic>
      <p:pic>
        <p:nvPicPr>
          <p:cNvPr id="4" name="Picture 3"/>
          <p:cNvPicPr>
            <a:picLocks noChangeAspect="1"/>
          </p:cNvPicPr>
          <p:nvPr/>
        </p:nvPicPr>
        <p:blipFill>
          <a:blip r:embed="rId3"/>
          <a:stretch>
            <a:fillRect/>
          </a:stretch>
        </p:blipFill>
        <p:spPr>
          <a:xfrm>
            <a:off x="6573308" y="2585508"/>
            <a:ext cx="3295650" cy="2076450"/>
          </a:xfrm>
          <a:prstGeom prst="rect">
            <a:avLst/>
          </a:prstGeom>
        </p:spPr>
      </p:pic>
    </p:spTree>
    <p:extLst>
      <p:ext uri="{BB962C8B-B14F-4D97-AF65-F5344CB8AC3E}">
        <p14:creationId xmlns:p14="http://schemas.microsoft.com/office/powerpoint/2010/main" val="4229359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05293"/>
            <a:ext cx="10515600" cy="338174"/>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smtClean="0">
                <a:solidFill>
                  <a:srgbClr val="FF0000"/>
                </a:solidFill>
              </a:rPr>
              <a:t>Destructuring</a:t>
            </a:r>
            <a:r>
              <a:rPr lang="en-US" sz="2000" dirty="0" smtClean="0">
                <a:solidFill>
                  <a:srgbClr val="FF0000"/>
                </a:solidFill>
              </a:rPr>
              <a:t> Assignment</a:t>
            </a:r>
            <a:endParaRPr lang="en-US" sz="2000" dirty="0"/>
          </a:p>
          <a:p>
            <a:endParaRPr lang="en-US" sz="2000" dirty="0">
              <a:solidFill>
                <a:srgbClr val="FF0000"/>
              </a:solidFill>
            </a:endParaRPr>
          </a:p>
          <a:p>
            <a:endParaRPr lang="en-US" sz="2000" dirty="0">
              <a:solidFill>
                <a:srgbClr val="FF0000"/>
              </a:solidFill>
            </a:endParaRPr>
          </a:p>
        </p:txBody>
      </p:sp>
      <p:pic>
        <p:nvPicPr>
          <p:cNvPr id="5" name="Picture 4"/>
          <p:cNvPicPr>
            <a:picLocks noChangeAspect="1"/>
          </p:cNvPicPr>
          <p:nvPr/>
        </p:nvPicPr>
        <p:blipFill>
          <a:blip r:embed="rId2"/>
          <a:stretch>
            <a:fillRect/>
          </a:stretch>
        </p:blipFill>
        <p:spPr>
          <a:xfrm>
            <a:off x="923395" y="643467"/>
            <a:ext cx="4943475" cy="5972175"/>
          </a:xfrm>
          <a:prstGeom prst="rect">
            <a:avLst/>
          </a:prstGeom>
        </p:spPr>
      </p:pic>
      <p:pic>
        <p:nvPicPr>
          <p:cNvPr id="6" name="Picture 5"/>
          <p:cNvPicPr>
            <a:picLocks noChangeAspect="1"/>
          </p:cNvPicPr>
          <p:nvPr/>
        </p:nvPicPr>
        <p:blipFill>
          <a:blip r:embed="rId3"/>
          <a:stretch>
            <a:fillRect/>
          </a:stretch>
        </p:blipFill>
        <p:spPr>
          <a:xfrm>
            <a:off x="6647392" y="1817687"/>
            <a:ext cx="4095750" cy="3324225"/>
          </a:xfrm>
          <a:prstGeom prst="rect">
            <a:avLst/>
          </a:prstGeom>
        </p:spPr>
      </p:pic>
    </p:spTree>
    <p:extLst>
      <p:ext uri="{BB962C8B-B14F-4D97-AF65-F5344CB8AC3E}">
        <p14:creationId xmlns:p14="http://schemas.microsoft.com/office/powerpoint/2010/main" val="2235772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12800" y="262958"/>
            <a:ext cx="10515600" cy="338174"/>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smtClean="0">
                <a:solidFill>
                  <a:srgbClr val="FF0000"/>
                </a:solidFill>
              </a:rPr>
              <a:t>Destructuring</a:t>
            </a:r>
            <a:r>
              <a:rPr lang="en-US" sz="2000" dirty="0" smtClean="0">
                <a:solidFill>
                  <a:srgbClr val="FF0000"/>
                </a:solidFill>
              </a:rPr>
              <a:t> Assignment</a:t>
            </a:r>
            <a:endParaRPr lang="en-US" sz="2000" dirty="0"/>
          </a:p>
          <a:p>
            <a:endParaRPr lang="en-US" sz="2000" dirty="0">
              <a:solidFill>
                <a:srgbClr val="FF0000"/>
              </a:solidFill>
            </a:endParaRPr>
          </a:p>
          <a:p>
            <a:endParaRPr lang="en-US" sz="2000" dirty="0">
              <a:solidFill>
                <a:srgbClr val="FF0000"/>
              </a:solidFill>
            </a:endParaRPr>
          </a:p>
        </p:txBody>
      </p:sp>
      <p:pic>
        <p:nvPicPr>
          <p:cNvPr id="5" name="Picture 4"/>
          <p:cNvPicPr>
            <a:picLocks noChangeAspect="1"/>
          </p:cNvPicPr>
          <p:nvPr/>
        </p:nvPicPr>
        <p:blipFill>
          <a:blip r:embed="rId2"/>
          <a:stretch>
            <a:fillRect/>
          </a:stretch>
        </p:blipFill>
        <p:spPr>
          <a:xfrm>
            <a:off x="903817" y="660400"/>
            <a:ext cx="4375484" cy="6028267"/>
          </a:xfrm>
          <a:prstGeom prst="rect">
            <a:avLst/>
          </a:prstGeom>
        </p:spPr>
      </p:pic>
      <p:pic>
        <p:nvPicPr>
          <p:cNvPr id="6" name="Picture 5"/>
          <p:cNvPicPr>
            <a:picLocks noChangeAspect="1"/>
          </p:cNvPicPr>
          <p:nvPr/>
        </p:nvPicPr>
        <p:blipFill>
          <a:blip r:embed="rId3"/>
          <a:stretch>
            <a:fillRect/>
          </a:stretch>
        </p:blipFill>
        <p:spPr>
          <a:xfrm>
            <a:off x="5998634" y="1723495"/>
            <a:ext cx="4038600" cy="3495675"/>
          </a:xfrm>
          <a:prstGeom prst="rect">
            <a:avLst/>
          </a:prstGeom>
        </p:spPr>
      </p:pic>
    </p:spTree>
    <p:extLst>
      <p:ext uri="{BB962C8B-B14F-4D97-AF65-F5344CB8AC3E}">
        <p14:creationId xmlns:p14="http://schemas.microsoft.com/office/powerpoint/2010/main" val="796532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12800" y="262958"/>
            <a:ext cx="10515600" cy="3381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dirty="0" smtClean="0">
                <a:solidFill>
                  <a:srgbClr val="FF0000"/>
                </a:solidFill>
              </a:rPr>
              <a:t>Modules </a:t>
            </a:r>
            <a:r>
              <a:rPr lang="en-US" sz="1500" dirty="0" smtClean="0"/>
              <a:t>(Using </a:t>
            </a:r>
            <a:r>
              <a:rPr lang="en-US" sz="1500" dirty="0" err="1" smtClean="0"/>
              <a:t>Webpack</a:t>
            </a:r>
            <a:r>
              <a:rPr lang="en-US" sz="1500" dirty="0"/>
              <a:t>)</a:t>
            </a:r>
          </a:p>
          <a:p>
            <a:endParaRPr lang="en-US" sz="1500" dirty="0">
              <a:solidFill>
                <a:srgbClr val="FF0000"/>
              </a:solidFill>
            </a:endParaRPr>
          </a:p>
        </p:txBody>
      </p:sp>
      <p:grpSp>
        <p:nvGrpSpPr>
          <p:cNvPr id="5" name="Group 4"/>
          <p:cNvGrpSpPr/>
          <p:nvPr/>
        </p:nvGrpSpPr>
        <p:grpSpPr>
          <a:xfrm>
            <a:off x="812800" y="799259"/>
            <a:ext cx="5257800" cy="2696976"/>
            <a:chOff x="812800" y="799259"/>
            <a:chExt cx="5829300" cy="3305175"/>
          </a:xfrm>
        </p:grpSpPr>
        <p:pic>
          <p:nvPicPr>
            <p:cNvPr id="3" name="Picture 2"/>
            <p:cNvPicPr>
              <a:picLocks noChangeAspect="1"/>
            </p:cNvPicPr>
            <p:nvPr/>
          </p:nvPicPr>
          <p:blipFill>
            <a:blip r:embed="rId2"/>
            <a:stretch>
              <a:fillRect/>
            </a:stretch>
          </p:blipFill>
          <p:spPr>
            <a:xfrm>
              <a:off x="812800" y="799259"/>
              <a:ext cx="5829300" cy="3305175"/>
            </a:xfrm>
            <a:prstGeom prst="rect">
              <a:avLst/>
            </a:prstGeom>
          </p:spPr>
        </p:pic>
        <p:sp>
          <p:nvSpPr>
            <p:cNvPr id="4" name="Rectangle 3"/>
            <p:cNvSpPr/>
            <p:nvPr/>
          </p:nvSpPr>
          <p:spPr>
            <a:xfrm>
              <a:off x="3056965" y="1335741"/>
              <a:ext cx="3550023" cy="5916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p:cNvGrpSpPr/>
          <p:nvPr/>
        </p:nvGrpSpPr>
        <p:grpSpPr>
          <a:xfrm>
            <a:off x="779183" y="3714190"/>
            <a:ext cx="5291417" cy="2898389"/>
            <a:chOff x="779183" y="3714190"/>
            <a:chExt cx="5291417" cy="2898389"/>
          </a:xfrm>
        </p:grpSpPr>
        <p:pic>
          <p:nvPicPr>
            <p:cNvPr id="6" name="Picture 5"/>
            <p:cNvPicPr>
              <a:picLocks noChangeAspect="1"/>
            </p:cNvPicPr>
            <p:nvPr/>
          </p:nvPicPr>
          <p:blipFill>
            <a:blip r:embed="rId3"/>
            <a:stretch>
              <a:fillRect/>
            </a:stretch>
          </p:blipFill>
          <p:spPr>
            <a:xfrm>
              <a:off x="779183" y="3714190"/>
              <a:ext cx="5291417" cy="2898389"/>
            </a:xfrm>
            <a:prstGeom prst="rect">
              <a:avLst/>
            </a:prstGeom>
          </p:spPr>
        </p:pic>
        <p:sp>
          <p:nvSpPr>
            <p:cNvPr id="7" name="Rectangle 6"/>
            <p:cNvSpPr/>
            <p:nvPr/>
          </p:nvSpPr>
          <p:spPr>
            <a:xfrm>
              <a:off x="2519082" y="4267200"/>
              <a:ext cx="2017059" cy="2151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9" name="Picture 8"/>
          <p:cNvPicPr>
            <a:picLocks noChangeAspect="1"/>
          </p:cNvPicPr>
          <p:nvPr/>
        </p:nvPicPr>
        <p:blipFill>
          <a:blip r:embed="rId4"/>
          <a:stretch>
            <a:fillRect/>
          </a:stretch>
        </p:blipFill>
        <p:spPr>
          <a:xfrm>
            <a:off x="6552359" y="2011456"/>
            <a:ext cx="4448175" cy="2781300"/>
          </a:xfrm>
          <a:prstGeom prst="rect">
            <a:avLst/>
          </a:prstGeom>
        </p:spPr>
      </p:pic>
    </p:spTree>
    <p:extLst>
      <p:ext uri="{BB962C8B-B14F-4D97-AF65-F5344CB8AC3E}">
        <p14:creationId xmlns:p14="http://schemas.microsoft.com/office/powerpoint/2010/main" val="1351728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12800" y="262958"/>
            <a:ext cx="10515600" cy="338174"/>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smtClean="0">
                <a:solidFill>
                  <a:srgbClr val="FF0000"/>
                </a:solidFill>
              </a:rPr>
              <a:t>Classes_</a:t>
            </a:r>
            <a:r>
              <a:rPr lang="en-US" sz="2000" dirty="0" err="1"/>
              <a:t>Class</a:t>
            </a:r>
            <a:r>
              <a:rPr lang="en-US" sz="2000" dirty="0"/>
              <a:t> Definition</a:t>
            </a:r>
          </a:p>
          <a:p>
            <a:endParaRPr lang="en-US" sz="2000" dirty="0">
              <a:solidFill>
                <a:srgbClr val="FF0000"/>
              </a:solidFill>
            </a:endParaRPr>
          </a:p>
          <a:p>
            <a:endParaRPr lang="en-US" sz="2000" dirty="0">
              <a:solidFill>
                <a:srgbClr val="FF0000"/>
              </a:solidFill>
            </a:endParaRPr>
          </a:p>
        </p:txBody>
      </p:sp>
      <p:pic>
        <p:nvPicPr>
          <p:cNvPr id="3" name="Picture 2"/>
          <p:cNvPicPr>
            <a:picLocks noChangeAspect="1"/>
          </p:cNvPicPr>
          <p:nvPr/>
        </p:nvPicPr>
        <p:blipFill>
          <a:blip r:embed="rId2"/>
          <a:stretch>
            <a:fillRect/>
          </a:stretch>
        </p:blipFill>
        <p:spPr>
          <a:xfrm>
            <a:off x="1004359" y="976841"/>
            <a:ext cx="4781550" cy="3600450"/>
          </a:xfrm>
          <a:prstGeom prst="rect">
            <a:avLst/>
          </a:prstGeom>
        </p:spPr>
      </p:pic>
      <p:pic>
        <p:nvPicPr>
          <p:cNvPr id="4" name="Picture 3"/>
          <p:cNvPicPr>
            <a:picLocks noChangeAspect="1"/>
          </p:cNvPicPr>
          <p:nvPr/>
        </p:nvPicPr>
        <p:blipFill>
          <a:blip r:embed="rId3"/>
          <a:stretch>
            <a:fillRect/>
          </a:stretch>
        </p:blipFill>
        <p:spPr>
          <a:xfrm>
            <a:off x="6270625" y="2777066"/>
            <a:ext cx="3257550" cy="1171575"/>
          </a:xfrm>
          <a:prstGeom prst="rect">
            <a:avLst/>
          </a:prstGeom>
        </p:spPr>
      </p:pic>
    </p:spTree>
    <p:extLst>
      <p:ext uri="{BB962C8B-B14F-4D97-AF65-F5344CB8AC3E}">
        <p14:creationId xmlns:p14="http://schemas.microsoft.com/office/powerpoint/2010/main" val="3828842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12800" y="262958"/>
            <a:ext cx="10515600" cy="27890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smtClean="0">
                <a:solidFill>
                  <a:srgbClr val="FF0000"/>
                </a:solidFill>
              </a:rPr>
              <a:t>Classes_</a:t>
            </a:r>
            <a:r>
              <a:rPr lang="en-US" sz="2000" b="1" dirty="0" err="1"/>
              <a:t>Class</a:t>
            </a:r>
            <a:r>
              <a:rPr lang="en-US" sz="2000" b="1" dirty="0"/>
              <a:t> </a:t>
            </a:r>
            <a:r>
              <a:rPr lang="en-US" sz="2000" b="1" dirty="0" smtClean="0"/>
              <a:t>Inheritance</a:t>
            </a:r>
            <a:endParaRPr lang="en-US" sz="2000" dirty="0"/>
          </a:p>
          <a:p>
            <a:endParaRPr lang="en-US" sz="2000" dirty="0">
              <a:solidFill>
                <a:srgbClr val="FF0000"/>
              </a:solidFill>
            </a:endParaRPr>
          </a:p>
          <a:p>
            <a:endParaRPr lang="en-US" sz="2000" dirty="0">
              <a:solidFill>
                <a:srgbClr val="FF0000"/>
              </a:solidFill>
            </a:endParaRPr>
          </a:p>
        </p:txBody>
      </p:sp>
      <p:pic>
        <p:nvPicPr>
          <p:cNvPr id="6" name="Picture 5"/>
          <p:cNvPicPr>
            <a:picLocks noChangeAspect="1"/>
          </p:cNvPicPr>
          <p:nvPr/>
        </p:nvPicPr>
        <p:blipFill>
          <a:blip r:embed="rId2"/>
          <a:stretch>
            <a:fillRect/>
          </a:stretch>
        </p:blipFill>
        <p:spPr>
          <a:xfrm>
            <a:off x="5571595" y="2705100"/>
            <a:ext cx="5553075" cy="1295400"/>
          </a:xfrm>
          <a:prstGeom prst="rect">
            <a:avLst/>
          </a:prstGeom>
        </p:spPr>
      </p:pic>
      <p:grpSp>
        <p:nvGrpSpPr>
          <p:cNvPr id="11" name="Group 10"/>
          <p:cNvGrpSpPr/>
          <p:nvPr/>
        </p:nvGrpSpPr>
        <p:grpSpPr>
          <a:xfrm>
            <a:off x="947209" y="541867"/>
            <a:ext cx="4193903" cy="6201304"/>
            <a:chOff x="947209" y="541867"/>
            <a:chExt cx="4193903" cy="6201304"/>
          </a:xfrm>
        </p:grpSpPr>
        <p:grpSp>
          <p:nvGrpSpPr>
            <p:cNvPr id="9" name="Group 8"/>
            <p:cNvGrpSpPr/>
            <p:nvPr/>
          </p:nvGrpSpPr>
          <p:grpSpPr>
            <a:xfrm>
              <a:off x="947209" y="541867"/>
              <a:ext cx="4193903" cy="6201304"/>
              <a:chOff x="947209" y="541867"/>
              <a:chExt cx="4193903" cy="6201304"/>
            </a:xfrm>
          </p:grpSpPr>
          <p:pic>
            <p:nvPicPr>
              <p:cNvPr id="5" name="Picture 4"/>
              <p:cNvPicPr>
                <a:picLocks noChangeAspect="1"/>
              </p:cNvPicPr>
              <p:nvPr/>
            </p:nvPicPr>
            <p:blipFill>
              <a:blip r:embed="rId3"/>
              <a:stretch>
                <a:fillRect/>
              </a:stretch>
            </p:blipFill>
            <p:spPr>
              <a:xfrm>
                <a:off x="947209" y="541867"/>
                <a:ext cx="4193903" cy="6201304"/>
              </a:xfrm>
              <a:prstGeom prst="rect">
                <a:avLst/>
              </a:prstGeom>
            </p:spPr>
          </p:pic>
          <p:sp>
            <p:nvSpPr>
              <p:cNvPr id="8" name="Rectangle 7"/>
              <p:cNvSpPr/>
              <p:nvPr/>
            </p:nvSpPr>
            <p:spPr>
              <a:xfrm>
                <a:off x="1405467" y="3056467"/>
                <a:ext cx="2006600" cy="2116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1422400" y="4944533"/>
              <a:ext cx="1837267" cy="1608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5119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12800" y="262958"/>
            <a:ext cx="10515600" cy="27890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smtClean="0">
                <a:solidFill>
                  <a:srgbClr val="FF0000"/>
                </a:solidFill>
              </a:rPr>
              <a:t>Classes_</a:t>
            </a:r>
            <a:r>
              <a:rPr lang="en-US" sz="2000" b="1" dirty="0" err="1" smtClean="0"/>
              <a:t>Base</a:t>
            </a:r>
            <a:r>
              <a:rPr lang="en-US" sz="2000" b="1" dirty="0" smtClean="0"/>
              <a:t> Class Access</a:t>
            </a:r>
            <a:endParaRPr lang="en-US" sz="2000" dirty="0"/>
          </a:p>
          <a:p>
            <a:endParaRPr lang="en-US" sz="2000" dirty="0">
              <a:solidFill>
                <a:srgbClr val="FF0000"/>
              </a:solidFill>
            </a:endParaRPr>
          </a:p>
          <a:p>
            <a:endParaRPr lang="en-US" sz="2000" dirty="0">
              <a:solidFill>
                <a:srgbClr val="FF0000"/>
              </a:solidFill>
            </a:endParaRPr>
          </a:p>
        </p:txBody>
      </p:sp>
      <p:pic>
        <p:nvPicPr>
          <p:cNvPr id="9" name="Picture 8"/>
          <p:cNvPicPr>
            <a:picLocks noChangeAspect="1"/>
          </p:cNvPicPr>
          <p:nvPr/>
        </p:nvPicPr>
        <p:blipFill>
          <a:blip r:embed="rId2"/>
          <a:stretch>
            <a:fillRect/>
          </a:stretch>
        </p:blipFill>
        <p:spPr>
          <a:xfrm>
            <a:off x="878945" y="541867"/>
            <a:ext cx="4275031" cy="6180666"/>
          </a:xfrm>
          <a:prstGeom prst="rect">
            <a:avLst/>
          </a:prstGeom>
        </p:spPr>
      </p:pic>
      <p:pic>
        <p:nvPicPr>
          <p:cNvPr id="10" name="Picture 9"/>
          <p:cNvPicPr>
            <a:picLocks noChangeAspect="1"/>
          </p:cNvPicPr>
          <p:nvPr/>
        </p:nvPicPr>
        <p:blipFill>
          <a:blip r:embed="rId3"/>
          <a:stretch>
            <a:fillRect/>
          </a:stretch>
        </p:blipFill>
        <p:spPr>
          <a:xfrm>
            <a:off x="5829300" y="2641070"/>
            <a:ext cx="3276600" cy="1609725"/>
          </a:xfrm>
          <a:prstGeom prst="rect">
            <a:avLst/>
          </a:prstGeom>
        </p:spPr>
      </p:pic>
    </p:spTree>
    <p:extLst>
      <p:ext uri="{BB962C8B-B14F-4D97-AF65-F5344CB8AC3E}">
        <p14:creationId xmlns:p14="http://schemas.microsoft.com/office/powerpoint/2010/main" val="3383662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12800" y="262958"/>
            <a:ext cx="10515600" cy="27890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smtClean="0">
                <a:solidFill>
                  <a:srgbClr val="FF0000"/>
                </a:solidFill>
              </a:rPr>
              <a:t>Classes_</a:t>
            </a:r>
            <a:r>
              <a:rPr lang="en-US" sz="2000" b="1" dirty="0" err="1" smtClean="0"/>
              <a:t>Static</a:t>
            </a:r>
            <a:r>
              <a:rPr lang="en-US" sz="2000" b="1" dirty="0" smtClean="0"/>
              <a:t> Members</a:t>
            </a:r>
            <a:endParaRPr lang="en-US" sz="2000" dirty="0"/>
          </a:p>
          <a:p>
            <a:endParaRPr lang="en-US" sz="2000" dirty="0">
              <a:solidFill>
                <a:srgbClr val="FF0000"/>
              </a:solidFill>
            </a:endParaRPr>
          </a:p>
          <a:p>
            <a:endParaRPr lang="en-US" sz="2000" dirty="0">
              <a:solidFill>
                <a:srgbClr val="FF0000"/>
              </a:solidFill>
            </a:endParaRPr>
          </a:p>
        </p:txBody>
      </p:sp>
      <p:pic>
        <p:nvPicPr>
          <p:cNvPr id="6" name="Picture 5"/>
          <p:cNvPicPr>
            <a:picLocks noChangeAspect="1"/>
          </p:cNvPicPr>
          <p:nvPr/>
        </p:nvPicPr>
        <p:blipFill>
          <a:blip r:embed="rId2"/>
          <a:stretch>
            <a:fillRect/>
          </a:stretch>
        </p:blipFill>
        <p:spPr>
          <a:xfrm>
            <a:off x="5566834" y="2521478"/>
            <a:ext cx="5562600" cy="1476375"/>
          </a:xfrm>
          <a:prstGeom prst="rect">
            <a:avLst/>
          </a:prstGeom>
        </p:spPr>
      </p:pic>
      <p:grpSp>
        <p:nvGrpSpPr>
          <p:cNvPr id="9" name="Group 8"/>
          <p:cNvGrpSpPr/>
          <p:nvPr/>
        </p:nvGrpSpPr>
        <p:grpSpPr>
          <a:xfrm>
            <a:off x="938213" y="631296"/>
            <a:ext cx="4407610" cy="6091238"/>
            <a:chOff x="938213" y="631296"/>
            <a:chExt cx="4407610" cy="6091238"/>
          </a:xfrm>
        </p:grpSpPr>
        <p:pic>
          <p:nvPicPr>
            <p:cNvPr id="5" name="Picture 4"/>
            <p:cNvPicPr>
              <a:picLocks noChangeAspect="1"/>
            </p:cNvPicPr>
            <p:nvPr/>
          </p:nvPicPr>
          <p:blipFill>
            <a:blip r:embed="rId3"/>
            <a:stretch>
              <a:fillRect/>
            </a:stretch>
          </p:blipFill>
          <p:spPr>
            <a:xfrm>
              <a:off x="938213" y="631296"/>
              <a:ext cx="4407610" cy="6091238"/>
            </a:xfrm>
            <a:prstGeom prst="rect">
              <a:avLst/>
            </a:prstGeom>
          </p:spPr>
        </p:pic>
        <p:sp>
          <p:nvSpPr>
            <p:cNvPr id="7" name="Rectangle 6"/>
            <p:cNvSpPr/>
            <p:nvPr/>
          </p:nvSpPr>
          <p:spPr>
            <a:xfrm>
              <a:off x="1617133" y="3699933"/>
              <a:ext cx="3208867" cy="5164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676400" y="5240867"/>
              <a:ext cx="2870200" cy="457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9369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12800" y="262958"/>
            <a:ext cx="10515600" cy="27890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smtClean="0">
                <a:solidFill>
                  <a:srgbClr val="FF0000"/>
                </a:solidFill>
              </a:rPr>
              <a:t>Classes_</a:t>
            </a:r>
            <a:r>
              <a:rPr lang="en-US" sz="1800" b="1" dirty="0" err="1"/>
              <a:t>Getter</a:t>
            </a:r>
            <a:r>
              <a:rPr lang="en-US" sz="1800" b="1" dirty="0"/>
              <a:t>/Setter</a:t>
            </a:r>
            <a:endParaRPr lang="en-US" sz="2000" dirty="0"/>
          </a:p>
          <a:p>
            <a:endParaRPr lang="en-US" sz="2000" dirty="0">
              <a:solidFill>
                <a:srgbClr val="FF0000"/>
              </a:solidFill>
            </a:endParaRPr>
          </a:p>
          <a:p>
            <a:endParaRPr lang="en-US" sz="2000" dirty="0">
              <a:solidFill>
                <a:srgbClr val="FF0000"/>
              </a:solidFill>
            </a:endParaRPr>
          </a:p>
        </p:txBody>
      </p:sp>
      <p:pic>
        <p:nvPicPr>
          <p:cNvPr id="8" name="Picture 7"/>
          <p:cNvPicPr>
            <a:picLocks noChangeAspect="1"/>
          </p:cNvPicPr>
          <p:nvPr/>
        </p:nvPicPr>
        <p:blipFill>
          <a:blip r:embed="rId2"/>
          <a:stretch>
            <a:fillRect/>
          </a:stretch>
        </p:blipFill>
        <p:spPr>
          <a:xfrm>
            <a:off x="1474787" y="813858"/>
            <a:ext cx="4314825" cy="5162550"/>
          </a:xfrm>
          <a:prstGeom prst="rect">
            <a:avLst/>
          </a:prstGeom>
        </p:spPr>
      </p:pic>
      <p:pic>
        <p:nvPicPr>
          <p:cNvPr id="9" name="Picture 8"/>
          <p:cNvPicPr>
            <a:picLocks noChangeAspect="1"/>
          </p:cNvPicPr>
          <p:nvPr/>
        </p:nvPicPr>
        <p:blipFill>
          <a:blip r:embed="rId3"/>
          <a:stretch>
            <a:fillRect/>
          </a:stretch>
        </p:blipFill>
        <p:spPr>
          <a:xfrm>
            <a:off x="6539970" y="2733145"/>
            <a:ext cx="3209925" cy="1323975"/>
          </a:xfrm>
          <a:prstGeom prst="rect">
            <a:avLst/>
          </a:prstGeom>
        </p:spPr>
      </p:pic>
    </p:spTree>
    <p:extLst>
      <p:ext uri="{BB962C8B-B14F-4D97-AF65-F5344CB8AC3E}">
        <p14:creationId xmlns:p14="http://schemas.microsoft.com/office/powerpoint/2010/main" val="284333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6938"/>
          </a:xfrm>
        </p:spPr>
        <p:txBody>
          <a:bodyPr>
            <a:normAutofit/>
          </a:bodyPr>
          <a:lstStyle/>
          <a:p>
            <a:r>
              <a:rPr lang="en-US" sz="2800" b="1" dirty="0" smtClean="0">
                <a:solidFill>
                  <a:srgbClr val="FF0000"/>
                </a:solidFill>
              </a:rPr>
              <a:t>Object</a:t>
            </a:r>
            <a:endParaRPr lang="en-US" sz="3000" b="1" dirty="0">
              <a:solidFill>
                <a:srgbClr val="00B0F0"/>
              </a:solidFill>
            </a:endParaRPr>
          </a:p>
        </p:txBody>
      </p:sp>
      <p:sp>
        <p:nvSpPr>
          <p:cNvPr id="3" name="Content Placeholder 2"/>
          <p:cNvSpPr>
            <a:spLocks noGrp="1"/>
          </p:cNvSpPr>
          <p:nvPr>
            <p:ph idx="1"/>
          </p:nvPr>
        </p:nvSpPr>
        <p:spPr>
          <a:xfrm>
            <a:off x="838200" y="972064"/>
            <a:ext cx="10515600" cy="4990715"/>
          </a:xfrm>
        </p:spPr>
        <p:txBody>
          <a:bodyPr/>
          <a:lstStyle/>
          <a:p>
            <a:pPr marL="0" indent="0">
              <a:buNone/>
            </a:pPr>
            <a:r>
              <a:rPr lang="en-US" dirty="0" smtClean="0"/>
              <a:t>An </a:t>
            </a:r>
            <a:r>
              <a:rPr lang="en-US" dirty="0"/>
              <a:t>Object </a:t>
            </a:r>
            <a:r>
              <a:rPr lang="en-US" dirty="0" smtClean="0"/>
              <a:t>is a unique entity which contains property and methods.</a:t>
            </a:r>
          </a:p>
          <a:p>
            <a:r>
              <a:rPr lang="en-US" dirty="0"/>
              <a:t>In real life, a car is an </a:t>
            </a:r>
            <a:r>
              <a:rPr lang="en-US" b="1" dirty="0"/>
              <a:t>object</a:t>
            </a:r>
            <a:r>
              <a:rPr lang="en-US" dirty="0"/>
              <a:t>.</a:t>
            </a:r>
          </a:p>
          <a:p>
            <a:r>
              <a:rPr lang="en-US" dirty="0"/>
              <a:t>A car has </a:t>
            </a:r>
            <a:r>
              <a:rPr lang="en-US" b="1" dirty="0"/>
              <a:t>properties</a:t>
            </a:r>
            <a:r>
              <a:rPr lang="en-US" dirty="0"/>
              <a:t> like weight and color, and </a:t>
            </a:r>
            <a:r>
              <a:rPr lang="en-US" b="1" dirty="0"/>
              <a:t>methods</a:t>
            </a:r>
            <a:r>
              <a:rPr lang="en-US" dirty="0"/>
              <a:t> like start and stop:</a:t>
            </a:r>
          </a:p>
          <a:p>
            <a:pPr marL="0" indent="0">
              <a:buNone/>
            </a:pPr>
            <a:endParaRPr lang="en-US" dirty="0" smtClean="0"/>
          </a:p>
          <a:p>
            <a:pPr marL="0" indent="0">
              <a:buNone/>
            </a:pPr>
            <a:endParaRPr lang="en-US" dirty="0" smtClean="0"/>
          </a:p>
          <a:p>
            <a:pPr marL="0" indent="0">
              <a:buNone/>
            </a:pPr>
            <a:endParaRPr lang="en-US" dirty="0">
              <a:solidFill>
                <a:srgbClr val="FF0000"/>
              </a:solidFill>
            </a:endParaRPr>
          </a:p>
        </p:txBody>
      </p:sp>
      <p:pic>
        <p:nvPicPr>
          <p:cNvPr id="7" name="Picture 6"/>
          <p:cNvPicPr>
            <a:picLocks noChangeAspect="1"/>
          </p:cNvPicPr>
          <p:nvPr/>
        </p:nvPicPr>
        <p:blipFill>
          <a:blip r:embed="rId2"/>
          <a:stretch>
            <a:fillRect/>
          </a:stretch>
        </p:blipFill>
        <p:spPr>
          <a:xfrm>
            <a:off x="1739816" y="2998478"/>
            <a:ext cx="9613984" cy="2771796"/>
          </a:xfrm>
          <a:prstGeom prst="rect">
            <a:avLst/>
          </a:prstGeom>
        </p:spPr>
      </p:pic>
    </p:spTree>
    <p:extLst>
      <p:ext uri="{BB962C8B-B14F-4D97-AF65-F5344CB8AC3E}">
        <p14:creationId xmlns:p14="http://schemas.microsoft.com/office/powerpoint/2010/main" val="1509350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12800" y="262958"/>
            <a:ext cx="10515600" cy="27890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solidFill>
                  <a:srgbClr val="FF0000"/>
                </a:solidFill>
              </a:rPr>
              <a:t>Symbol </a:t>
            </a:r>
            <a:r>
              <a:rPr lang="en-US" sz="2000" dirty="0" err="1" smtClean="0">
                <a:solidFill>
                  <a:srgbClr val="FF0000"/>
                </a:solidFill>
              </a:rPr>
              <a:t>Type_</a:t>
            </a:r>
            <a:r>
              <a:rPr lang="en-US" sz="1800" b="1" dirty="0" err="1"/>
              <a:t>Symbol</a:t>
            </a:r>
            <a:r>
              <a:rPr lang="en-US" sz="1800" b="1" dirty="0"/>
              <a:t> Type</a:t>
            </a:r>
          </a:p>
          <a:p>
            <a:endParaRPr lang="en-US" sz="2000" dirty="0"/>
          </a:p>
          <a:p>
            <a:endParaRPr lang="en-US" sz="2000" dirty="0">
              <a:solidFill>
                <a:srgbClr val="FF0000"/>
              </a:solidFill>
            </a:endParaRPr>
          </a:p>
          <a:p>
            <a:endParaRPr lang="en-US" sz="2000" dirty="0">
              <a:solidFill>
                <a:srgbClr val="FF0000"/>
              </a:solidFill>
            </a:endParaRPr>
          </a:p>
        </p:txBody>
      </p:sp>
      <p:pic>
        <p:nvPicPr>
          <p:cNvPr id="5" name="Picture 4"/>
          <p:cNvPicPr>
            <a:picLocks noChangeAspect="1"/>
          </p:cNvPicPr>
          <p:nvPr/>
        </p:nvPicPr>
        <p:blipFill>
          <a:blip r:embed="rId3"/>
          <a:stretch>
            <a:fillRect/>
          </a:stretch>
        </p:blipFill>
        <p:spPr>
          <a:xfrm>
            <a:off x="912107" y="681321"/>
            <a:ext cx="6309610" cy="3166533"/>
          </a:xfrm>
          <a:prstGeom prst="rect">
            <a:avLst/>
          </a:prstGeom>
        </p:spPr>
      </p:pic>
      <p:pic>
        <p:nvPicPr>
          <p:cNvPr id="6" name="Picture 5"/>
          <p:cNvPicPr>
            <a:picLocks noChangeAspect="1"/>
          </p:cNvPicPr>
          <p:nvPr/>
        </p:nvPicPr>
        <p:blipFill>
          <a:blip r:embed="rId4"/>
          <a:stretch>
            <a:fillRect/>
          </a:stretch>
        </p:blipFill>
        <p:spPr>
          <a:xfrm>
            <a:off x="5825068" y="3987309"/>
            <a:ext cx="4317999" cy="2556255"/>
          </a:xfrm>
          <a:prstGeom prst="rect">
            <a:avLst/>
          </a:prstGeom>
        </p:spPr>
      </p:pic>
      <p:sp>
        <p:nvSpPr>
          <p:cNvPr id="7" name="TextBox 6"/>
          <p:cNvSpPr txBox="1"/>
          <p:nvPr/>
        </p:nvSpPr>
        <p:spPr>
          <a:xfrm>
            <a:off x="8195733" y="922867"/>
            <a:ext cx="3064934" cy="1754326"/>
          </a:xfrm>
          <a:prstGeom prst="rect">
            <a:avLst/>
          </a:prstGeom>
          <a:noFill/>
        </p:spPr>
        <p:txBody>
          <a:bodyPr wrap="square" rtlCol="0">
            <a:spAutoFit/>
          </a:bodyPr>
          <a:lstStyle/>
          <a:p>
            <a:r>
              <a:rPr lang="en-US" dirty="0"/>
              <a:t>Unique and immutable data type to be used as an identifier for object properties. Symbol can have an optional description, but for debugging purposes only.</a:t>
            </a:r>
          </a:p>
        </p:txBody>
      </p:sp>
    </p:spTree>
    <p:extLst>
      <p:ext uri="{BB962C8B-B14F-4D97-AF65-F5344CB8AC3E}">
        <p14:creationId xmlns:p14="http://schemas.microsoft.com/office/powerpoint/2010/main" val="572503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45067" y="193230"/>
            <a:ext cx="10515600" cy="27890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solidFill>
                  <a:srgbClr val="FF0000"/>
                </a:solidFill>
              </a:rPr>
              <a:t>Symbol </a:t>
            </a:r>
            <a:r>
              <a:rPr lang="en-US" sz="2000" dirty="0" err="1" smtClean="0">
                <a:solidFill>
                  <a:srgbClr val="FF0000"/>
                </a:solidFill>
              </a:rPr>
              <a:t>Type_</a:t>
            </a:r>
            <a:r>
              <a:rPr lang="en-US" sz="2000" b="1" dirty="0" err="1" smtClean="0"/>
              <a:t>Global</a:t>
            </a:r>
            <a:r>
              <a:rPr lang="en-US" sz="2000" b="1" dirty="0" smtClean="0"/>
              <a:t> symbol</a:t>
            </a:r>
            <a:endParaRPr lang="en-US" sz="2000" b="1" dirty="0"/>
          </a:p>
          <a:p>
            <a:endParaRPr lang="en-US" sz="2000" dirty="0">
              <a:solidFill>
                <a:srgbClr val="FF0000"/>
              </a:solidFill>
            </a:endParaRPr>
          </a:p>
          <a:p>
            <a:endParaRPr lang="en-US" sz="2000" dirty="0">
              <a:solidFill>
                <a:srgbClr val="FF0000"/>
              </a:solidFill>
            </a:endParaRPr>
          </a:p>
        </p:txBody>
      </p:sp>
      <p:pic>
        <p:nvPicPr>
          <p:cNvPr id="6" name="Picture 5"/>
          <p:cNvPicPr>
            <a:picLocks noChangeAspect="1"/>
          </p:cNvPicPr>
          <p:nvPr/>
        </p:nvPicPr>
        <p:blipFill>
          <a:blip r:embed="rId2"/>
          <a:stretch>
            <a:fillRect/>
          </a:stretch>
        </p:blipFill>
        <p:spPr>
          <a:xfrm>
            <a:off x="745067" y="589384"/>
            <a:ext cx="6626117" cy="3441279"/>
          </a:xfrm>
          <a:prstGeom prst="rect">
            <a:avLst/>
          </a:prstGeom>
        </p:spPr>
      </p:pic>
      <p:pic>
        <p:nvPicPr>
          <p:cNvPr id="7" name="Picture 6"/>
          <p:cNvPicPr>
            <a:picLocks noChangeAspect="1"/>
          </p:cNvPicPr>
          <p:nvPr/>
        </p:nvPicPr>
        <p:blipFill>
          <a:blip r:embed="rId3"/>
          <a:stretch>
            <a:fillRect/>
          </a:stretch>
        </p:blipFill>
        <p:spPr>
          <a:xfrm>
            <a:off x="4685522" y="3773455"/>
            <a:ext cx="5638800" cy="2819400"/>
          </a:xfrm>
          <a:prstGeom prst="rect">
            <a:avLst/>
          </a:prstGeom>
        </p:spPr>
      </p:pic>
      <p:sp>
        <p:nvSpPr>
          <p:cNvPr id="8" name="TextBox 7"/>
          <p:cNvSpPr txBox="1"/>
          <p:nvPr/>
        </p:nvSpPr>
        <p:spPr>
          <a:xfrm>
            <a:off x="8195733" y="922867"/>
            <a:ext cx="3064934" cy="646331"/>
          </a:xfrm>
          <a:prstGeom prst="rect">
            <a:avLst/>
          </a:prstGeom>
          <a:noFill/>
        </p:spPr>
        <p:txBody>
          <a:bodyPr wrap="square" rtlCol="0">
            <a:spAutoFit/>
          </a:bodyPr>
          <a:lstStyle/>
          <a:p>
            <a:r>
              <a:rPr lang="en-US" dirty="0"/>
              <a:t>Global symbols, indexed through unique keys.</a:t>
            </a:r>
          </a:p>
        </p:txBody>
      </p:sp>
    </p:spTree>
    <p:extLst>
      <p:ext uri="{BB962C8B-B14F-4D97-AF65-F5344CB8AC3E}">
        <p14:creationId xmlns:p14="http://schemas.microsoft.com/office/powerpoint/2010/main" val="1742230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45067" y="193230"/>
            <a:ext cx="10515600" cy="27890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smtClean="0">
                <a:solidFill>
                  <a:srgbClr val="FF0000"/>
                </a:solidFill>
              </a:rPr>
              <a:t>Interator_</a:t>
            </a:r>
            <a:r>
              <a:rPr lang="en-US" sz="1800" b="1" dirty="0" err="1"/>
              <a:t>Iterator</a:t>
            </a:r>
            <a:r>
              <a:rPr lang="en-US" sz="1800" b="1" dirty="0"/>
              <a:t> &amp; For-Of Operator</a:t>
            </a:r>
            <a:endParaRPr lang="en-US" sz="2000" b="1" dirty="0"/>
          </a:p>
          <a:p>
            <a:endParaRPr lang="en-US" sz="2000" dirty="0">
              <a:solidFill>
                <a:srgbClr val="FF0000"/>
              </a:solidFill>
            </a:endParaRPr>
          </a:p>
          <a:p>
            <a:endParaRPr lang="en-US" sz="2000" dirty="0">
              <a:solidFill>
                <a:srgbClr val="FF0000"/>
              </a:solidFill>
            </a:endParaRPr>
          </a:p>
        </p:txBody>
      </p:sp>
      <p:pic>
        <p:nvPicPr>
          <p:cNvPr id="6" name="Picture 5"/>
          <p:cNvPicPr>
            <a:picLocks noChangeAspect="1"/>
          </p:cNvPicPr>
          <p:nvPr/>
        </p:nvPicPr>
        <p:blipFill>
          <a:blip r:embed="rId2"/>
          <a:stretch>
            <a:fillRect/>
          </a:stretch>
        </p:blipFill>
        <p:spPr>
          <a:xfrm>
            <a:off x="1128518" y="812443"/>
            <a:ext cx="5381625" cy="4505325"/>
          </a:xfrm>
          <a:prstGeom prst="rect">
            <a:avLst/>
          </a:prstGeom>
        </p:spPr>
      </p:pic>
      <p:pic>
        <p:nvPicPr>
          <p:cNvPr id="7" name="Picture 6"/>
          <p:cNvPicPr>
            <a:picLocks noChangeAspect="1"/>
          </p:cNvPicPr>
          <p:nvPr/>
        </p:nvPicPr>
        <p:blipFill>
          <a:blip r:embed="rId3"/>
          <a:stretch>
            <a:fillRect/>
          </a:stretch>
        </p:blipFill>
        <p:spPr>
          <a:xfrm>
            <a:off x="7220922" y="1126767"/>
            <a:ext cx="3143250" cy="3876675"/>
          </a:xfrm>
          <a:prstGeom prst="rect">
            <a:avLst/>
          </a:prstGeom>
        </p:spPr>
      </p:pic>
    </p:spTree>
    <p:extLst>
      <p:ext uri="{BB962C8B-B14F-4D97-AF65-F5344CB8AC3E}">
        <p14:creationId xmlns:p14="http://schemas.microsoft.com/office/powerpoint/2010/main" val="793399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45067" y="193230"/>
            <a:ext cx="10515600" cy="27890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solidFill>
                  <a:srgbClr val="FF0000"/>
                </a:solidFill>
              </a:rPr>
              <a:t>Generators</a:t>
            </a:r>
            <a:endParaRPr lang="en-US" sz="2000" b="1" dirty="0"/>
          </a:p>
          <a:p>
            <a:endParaRPr lang="en-US" sz="2000" dirty="0">
              <a:solidFill>
                <a:srgbClr val="FF0000"/>
              </a:solidFill>
            </a:endParaRPr>
          </a:p>
          <a:p>
            <a:endParaRPr lang="en-US" sz="2000" dirty="0">
              <a:solidFill>
                <a:srgbClr val="FF0000"/>
              </a:solidFill>
            </a:endParaRPr>
          </a:p>
        </p:txBody>
      </p:sp>
      <p:pic>
        <p:nvPicPr>
          <p:cNvPr id="5" name="Picture 4"/>
          <p:cNvPicPr>
            <a:picLocks noChangeAspect="1"/>
          </p:cNvPicPr>
          <p:nvPr/>
        </p:nvPicPr>
        <p:blipFill>
          <a:blip r:embed="rId2"/>
          <a:stretch>
            <a:fillRect/>
          </a:stretch>
        </p:blipFill>
        <p:spPr>
          <a:xfrm>
            <a:off x="819441" y="668402"/>
            <a:ext cx="5495925" cy="5819775"/>
          </a:xfrm>
          <a:prstGeom prst="rect">
            <a:avLst/>
          </a:prstGeom>
        </p:spPr>
      </p:pic>
      <p:pic>
        <p:nvPicPr>
          <p:cNvPr id="6" name="Picture 5"/>
          <p:cNvPicPr>
            <a:picLocks noChangeAspect="1"/>
          </p:cNvPicPr>
          <p:nvPr/>
        </p:nvPicPr>
        <p:blipFill>
          <a:blip r:embed="rId3"/>
          <a:stretch>
            <a:fillRect/>
          </a:stretch>
        </p:blipFill>
        <p:spPr>
          <a:xfrm>
            <a:off x="6884436" y="1030351"/>
            <a:ext cx="4114800" cy="5095875"/>
          </a:xfrm>
          <a:prstGeom prst="rect">
            <a:avLst/>
          </a:prstGeom>
        </p:spPr>
      </p:pic>
    </p:spTree>
    <p:extLst>
      <p:ext uri="{BB962C8B-B14F-4D97-AF65-F5344CB8AC3E}">
        <p14:creationId xmlns:p14="http://schemas.microsoft.com/office/powerpoint/2010/main" val="71324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45067" y="193230"/>
            <a:ext cx="10515600" cy="27890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solidFill>
                  <a:srgbClr val="FF0000"/>
                </a:solidFill>
              </a:rPr>
              <a:t>Generators</a:t>
            </a:r>
            <a:endParaRPr lang="en-US" sz="2000" b="1" dirty="0"/>
          </a:p>
          <a:p>
            <a:endParaRPr lang="en-US" sz="2000" dirty="0">
              <a:solidFill>
                <a:srgbClr val="FF0000"/>
              </a:solidFill>
            </a:endParaRPr>
          </a:p>
          <a:p>
            <a:endParaRPr lang="en-US" sz="2000" dirty="0">
              <a:solidFill>
                <a:srgbClr val="FF0000"/>
              </a:solidFill>
            </a:endParaRPr>
          </a:p>
        </p:txBody>
      </p:sp>
      <p:pic>
        <p:nvPicPr>
          <p:cNvPr id="3" name="Picture 2"/>
          <p:cNvPicPr>
            <a:picLocks noChangeAspect="1"/>
          </p:cNvPicPr>
          <p:nvPr/>
        </p:nvPicPr>
        <p:blipFill>
          <a:blip r:embed="rId2"/>
          <a:stretch>
            <a:fillRect/>
          </a:stretch>
        </p:blipFill>
        <p:spPr>
          <a:xfrm>
            <a:off x="819441" y="668402"/>
            <a:ext cx="5495925" cy="5819775"/>
          </a:xfrm>
          <a:prstGeom prst="rect">
            <a:avLst/>
          </a:prstGeom>
        </p:spPr>
      </p:pic>
      <p:pic>
        <p:nvPicPr>
          <p:cNvPr id="4" name="Picture 3"/>
          <p:cNvPicPr>
            <a:picLocks noChangeAspect="1"/>
          </p:cNvPicPr>
          <p:nvPr/>
        </p:nvPicPr>
        <p:blipFill>
          <a:blip r:embed="rId3"/>
          <a:stretch>
            <a:fillRect/>
          </a:stretch>
        </p:blipFill>
        <p:spPr>
          <a:xfrm>
            <a:off x="6884436" y="1030351"/>
            <a:ext cx="4114800" cy="5095875"/>
          </a:xfrm>
          <a:prstGeom prst="rect">
            <a:avLst/>
          </a:prstGeom>
        </p:spPr>
      </p:pic>
    </p:spTree>
    <p:extLst>
      <p:ext uri="{BB962C8B-B14F-4D97-AF65-F5344CB8AC3E}">
        <p14:creationId xmlns:p14="http://schemas.microsoft.com/office/powerpoint/2010/main" val="1157279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3332" y="980103"/>
            <a:ext cx="5762625" cy="4076700"/>
          </a:xfrm>
          <a:prstGeom prst="rect">
            <a:avLst/>
          </a:prstGeom>
        </p:spPr>
      </p:pic>
      <p:sp>
        <p:nvSpPr>
          <p:cNvPr id="3" name="Title 1"/>
          <p:cNvSpPr txBox="1">
            <a:spLocks/>
          </p:cNvSpPr>
          <p:nvPr/>
        </p:nvSpPr>
        <p:spPr>
          <a:xfrm>
            <a:off x="745067" y="193230"/>
            <a:ext cx="10515600" cy="27890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solidFill>
                  <a:srgbClr val="FF0000"/>
                </a:solidFill>
              </a:rPr>
              <a:t>Generators</a:t>
            </a:r>
            <a:endParaRPr lang="en-US" sz="2000" b="1" dirty="0"/>
          </a:p>
          <a:p>
            <a:endParaRPr lang="en-US" sz="2000" dirty="0">
              <a:solidFill>
                <a:srgbClr val="FF0000"/>
              </a:solidFill>
            </a:endParaRPr>
          </a:p>
          <a:p>
            <a:endParaRPr lang="en-US" sz="2000" dirty="0">
              <a:solidFill>
                <a:srgbClr val="FF0000"/>
              </a:solidFill>
            </a:endParaRPr>
          </a:p>
        </p:txBody>
      </p:sp>
      <p:pic>
        <p:nvPicPr>
          <p:cNvPr id="4" name="Picture 3"/>
          <p:cNvPicPr>
            <a:picLocks noChangeAspect="1"/>
          </p:cNvPicPr>
          <p:nvPr/>
        </p:nvPicPr>
        <p:blipFill>
          <a:blip r:embed="rId3"/>
          <a:stretch>
            <a:fillRect/>
          </a:stretch>
        </p:blipFill>
        <p:spPr>
          <a:xfrm>
            <a:off x="7115466" y="1533816"/>
            <a:ext cx="4791075" cy="3305175"/>
          </a:xfrm>
          <a:prstGeom prst="rect">
            <a:avLst/>
          </a:prstGeom>
        </p:spPr>
      </p:pic>
    </p:spTree>
    <p:extLst>
      <p:ext uri="{BB962C8B-B14F-4D97-AF65-F5344CB8AC3E}">
        <p14:creationId xmlns:p14="http://schemas.microsoft.com/office/powerpoint/2010/main" val="3496308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7835" y="930048"/>
            <a:ext cx="6172200" cy="4867275"/>
          </a:xfrm>
          <a:prstGeom prst="rect">
            <a:avLst/>
          </a:prstGeom>
        </p:spPr>
      </p:pic>
      <p:sp>
        <p:nvSpPr>
          <p:cNvPr id="3" name="Title 1"/>
          <p:cNvSpPr txBox="1">
            <a:spLocks/>
          </p:cNvSpPr>
          <p:nvPr/>
        </p:nvSpPr>
        <p:spPr>
          <a:xfrm>
            <a:off x="947835" y="379843"/>
            <a:ext cx="10515600" cy="27890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solidFill>
                  <a:srgbClr val="FF0000"/>
                </a:solidFill>
              </a:rPr>
              <a:t>Generators</a:t>
            </a:r>
            <a:endParaRPr lang="en-US" sz="2000" b="1" dirty="0"/>
          </a:p>
          <a:p>
            <a:endParaRPr lang="en-US" sz="2000" dirty="0">
              <a:solidFill>
                <a:srgbClr val="FF0000"/>
              </a:solidFill>
            </a:endParaRPr>
          </a:p>
          <a:p>
            <a:endParaRPr lang="en-US" sz="2000" dirty="0">
              <a:solidFill>
                <a:srgbClr val="FF0000"/>
              </a:solidFill>
            </a:endParaRPr>
          </a:p>
        </p:txBody>
      </p:sp>
      <p:pic>
        <p:nvPicPr>
          <p:cNvPr id="4" name="Picture 3"/>
          <p:cNvPicPr>
            <a:picLocks noChangeAspect="1"/>
          </p:cNvPicPr>
          <p:nvPr/>
        </p:nvPicPr>
        <p:blipFill>
          <a:blip r:embed="rId3"/>
          <a:stretch>
            <a:fillRect/>
          </a:stretch>
        </p:blipFill>
        <p:spPr>
          <a:xfrm>
            <a:off x="7907867" y="1620222"/>
            <a:ext cx="3352800" cy="2609850"/>
          </a:xfrm>
          <a:prstGeom prst="rect">
            <a:avLst/>
          </a:prstGeom>
        </p:spPr>
      </p:pic>
    </p:spTree>
    <p:extLst>
      <p:ext uri="{BB962C8B-B14F-4D97-AF65-F5344CB8AC3E}">
        <p14:creationId xmlns:p14="http://schemas.microsoft.com/office/powerpoint/2010/main" val="3955531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47835" y="330858"/>
            <a:ext cx="10515600" cy="27890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solidFill>
                  <a:srgbClr val="FF0000"/>
                </a:solidFill>
              </a:rPr>
              <a:t>Map/Set &amp; </a:t>
            </a:r>
            <a:r>
              <a:rPr lang="en-US" sz="2000" dirty="0" err="1" smtClean="0">
                <a:solidFill>
                  <a:srgbClr val="FF0000"/>
                </a:solidFill>
              </a:rPr>
              <a:t>WeakMap</a:t>
            </a:r>
            <a:r>
              <a:rPr lang="en-US" sz="2000" dirty="0" smtClean="0">
                <a:solidFill>
                  <a:srgbClr val="FF0000"/>
                </a:solidFill>
              </a:rPr>
              <a:t>/</a:t>
            </a:r>
            <a:r>
              <a:rPr lang="en-US" sz="2000" dirty="0" err="1" smtClean="0">
                <a:solidFill>
                  <a:srgbClr val="FF0000"/>
                </a:solidFill>
              </a:rPr>
              <a:t>WeakSet</a:t>
            </a:r>
            <a:endParaRPr lang="en-US" sz="2000" b="1" dirty="0"/>
          </a:p>
          <a:p>
            <a:endParaRPr lang="en-US" sz="2000" dirty="0">
              <a:solidFill>
                <a:srgbClr val="FF0000"/>
              </a:solidFill>
            </a:endParaRPr>
          </a:p>
          <a:p>
            <a:endParaRPr lang="en-US" sz="2000" dirty="0">
              <a:solidFill>
                <a:srgbClr val="FF0000"/>
              </a:solidFill>
            </a:endParaRPr>
          </a:p>
        </p:txBody>
      </p:sp>
      <p:pic>
        <p:nvPicPr>
          <p:cNvPr id="5" name="Picture 4"/>
          <p:cNvPicPr>
            <a:picLocks noChangeAspect="1"/>
          </p:cNvPicPr>
          <p:nvPr/>
        </p:nvPicPr>
        <p:blipFill>
          <a:blip r:embed="rId2"/>
          <a:stretch>
            <a:fillRect/>
          </a:stretch>
        </p:blipFill>
        <p:spPr>
          <a:xfrm>
            <a:off x="1076616" y="855111"/>
            <a:ext cx="5895975" cy="4438650"/>
          </a:xfrm>
          <a:prstGeom prst="rect">
            <a:avLst/>
          </a:prstGeom>
        </p:spPr>
      </p:pic>
      <p:pic>
        <p:nvPicPr>
          <p:cNvPr id="6" name="Picture 5"/>
          <p:cNvPicPr>
            <a:picLocks noChangeAspect="1"/>
          </p:cNvPicPr>
          <p:nvPr/>
        </p:nvPicPr>
        <p:blipFill>
          <a:blip r:embed="rId3"/>
          <a:stretch>
            <a:fillRect/>
          </a:stretch>
        </p:blipFill>
        <p:spPr>
          <a:xfrm>
            <a:off x="7299940" y="1350411"/>
            <a:ext cx="4086225" cy="3448050"/>
          </a:xfrm>
          <a:prstGeom prst="rect">
            <a:avLst/>
          </a:prstGeom>
        </p:spPr>
      </p:pic>
    </p:spTree>
    <p:extLst>
      <p:ext uri="{BB962C8B-B14F-4D97-AF65-F5344CB8AC3E}">
        <p14:creationId xmlns:p14="http://schemas.microsoft.com/office/powerpoint/2010/main" val="3472306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47835" y="330858"/>
            <a:ext cx="10515600" cy="278909"/>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solidFill>
                  <a:srgbClr val="FF0000"/>
                </a:solidFill>
              </a:rPr>
              <a:t>Map/Set &amp; </a:t>
            </a:r>
            <a:r>
              <a:rPr lang="en-US" sz="2000" dirty="0" err="1" smtClean="0">
                <a:solidFill>
                  <a:srgbClr val="FF0000"/>
                </a:solidFill>
              </a:rPr>
              <a:t>WeakMap</a:t>
            </a:r>
            <a:r>
              <a:rPr lang="en-US" sz="2000" dirty="0" smtClean="0">
                <a:solidFill>
                  <a:srgbClr val="FF0000"/>
                </a:solidFill>
              </a:rPr>
              <a:t>/</a:t>
            </a:r>
            <a:r>
              <a:rPr lang="en-US" sz="2000" dirty="0" err="1" smtClean="0">
                <a:solidFill>
                  <a:srgbClr val="FF0000"/>
                </a:solidFill>
              </a:rPr>
              <a:t>WeakSet</a:t>
            </a:r>
            <a:endParaRPr lang="en-US" sz="2000" b="1" dirty="0"/>
          </a:p>
          <a:p>
            <a:endParaRPr lang="en-US" sz="2000" dirty="0">
              <a:solidFill>
                <a:srgbClr val="FF0000"/>
              </a:solidFill>
            </a:endParaRPr>
          </a:p>
          <a:p>
            <a:endParaRPr lang="en-US" sz="2000" dirty="0">
              <a:solidFill>
                <a:srgbClr val="FF0000"/>
              </a:solidFill>
            </a:endParaRPr>
          </a:p>
        </p:txBody>
      </p:sp>
      <p:pic>
        <p:nvPicPr>
          <p:cNvPr id="3" name="Picture 2"/>
          <p:cNvPicPr>
            <a:picLocks noChangeAspect="1"/>
          </p:cNvPicPr>
          <p:nvPr/>
        </p:nvPicPr>
        <p:blipFill>
          <a:blip r:embed="rId2"/>
          <a:stretch>
            <a:fillRect/>
          </a:stretch>
        </p:blipFill>
        <p:spPr>
          <a:xfrm>
            <a:off x="1076616" y="855111"/>
            <a:ext cx="5895975" cy="4438650"/>
          </a:xfrm>
          <a:prstGeom prst="rect">
            <a:avLst/>
          </a:prstGeom>
        </p:spPr>
      </p:pic>
      <p:pic>
        <p:nvPicPr>
          <p:cNvPr id="4" name="Picture 3"/>
          <p:cNvPicPr>
            <a:picLocks noChangeAspect="1"/>
          </p:cNvPicPr>
          <p:nvPr/>
        </p:nvPicPr>
        <p:blipFill>
          <a:blip r:embed="rId3"/>
          <a:stretch>
            <a:fillRect/>
          </a:stretch>
        </p:blipFill>
        <p:spPr>
          <a:xfrm>
            <a:off x="7299940" y="1350411"/>
            <a:ext cx="4086225" cy="3448050"/>
          </a:xfrm>
          <a:prstGeom prst="rect">
            <a:avLst/>
          </a:prstGeom>
        </p:spPr>
      </p:pic>
    </p:spTree>
    <p:extLst>
      <p:ext uri="{BB962C8B-B14F-4D97-AF65-F5344CB8AC3E}">
        <p14:creationId xmlns:p14="http://schemas.microsoft.com/office/powerpoint/2010/main" val="982068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47835" y="330858"/>
            <a:ext cx="10515600" cy="278909"/>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smtClean="0">
                <a:solidFill>
                  <a:srgbClr val="FF0000"/>
                </a:solidFill>
              </a:rPr>
              <a:t>Type Array</a:t>
            </a:r>
          </a:p>
          <a:p>
            <a:endParaRPr lang="en-US" sz="1800" dirty="0">
              <a:solidFill>
                <a:srgbClr val="FF0000"/>
              </a:solidFill>
            </a:endParaRPr>
          </a:p>
          <a:p>
            <a:endParaRPr lang="en-US" sz="2000" b="1" dirty="0"/>
          </a:p>
          <a:p>
            <a:endParaRPr lang="en-US" sz="2000" dirty="0">
              <a:solidFill>
                <a:srgbClr val="FF0000"/>
              </a:solidFill>
            </a:endParaRPr>
          </a:p>
          <a:p>
            <a:endParaRPr lang="en-US" sz="2000" dirty="0">
              <a:solidFill>
                <a:srgbClr val="FF0000"/>
              </a:solidFill>
            </a:endParaRPr>
          </a:p>
        </p:txBody>
      </p:sp>
      <p:pic>
        <p:nvPicPr>
          <p:cNvPr id="5" name="Picture 4"/>
          <p:cNvPicPr>
            <a:picLocks noChangeAspect="1"/>
          </p:cNvPicPr>
          <p:nvPr/>
        </p:nvPicPr>
        <p:blipFill>
          <a:blip r:embed="rId2"/>
          <a:stretch>
            <a:fillRect/>
          </a:stretch>
        </p:blipFill>
        <p:spPr>
          <a:xfrm>
            <a:off x="947835" y="609767"/>
            <a:ext cx="4344099" cy="6030296"/>
          </a:xfrm>
          <a:prstGeom prst="rect">
            <a:avLst/>
          </a:prstGeom>
        </p:spPr>
      </p:pic>
      <p:pic>
        <p:nvPicPr>
          <p:cNvPr id="6" name="Picture 5"/>
          <p:cNvPicPr>
            <a:picLocks noChangeAspect="1"/>
          </p:cNvPicPr>
          <p:nvPr/>
        </p:nvPicPr>
        <p:blipFill>
          <a:blip r:embed="rId3"/>
          <a:stretch>
            <a:fillRect/>
          </a:stretch>
        </p:blipFill>
        <p:spPr>
          <a:xfrm>
            <a:off x="6291068" y="2752336"/>
            <a:ext cx="3286125" cy="1390650"/>
          </a:xfrm>
          <a:prstGeom prst="rect">
            <a:avLst/>
          </a:prstGeom>
        </p:spPr>
      </p:pic>
    </p:spTree>
    <p:extLst>
      <p:ext uri="{BB962C8B-B14F-4D97-AF65-F5344CB8AC3E}">
        <p14:creationId xmlns:p14="http://schemas.microsoft.com/office/powerpoint/2010/main" val="1320163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58478" y="223335"/>
            <a:ext cx="6543675" cy="6315075"/>
          </a:xfrm>
          <a:prstGeom prst="rect">
            <a:avLst/>
          </a:prstGeom>
        </p:spPr>
      </p:pic>
      <p:pic>
        <p:nvPicPr>
          <p:cNvPr id="5" name="Picture 4"/>
          <p:cNvPicPr>
            <a:picLocks noChangeAspect="1"/>
          </p:cNvPicPr>
          <p:nvPr/>
        </p:nvPicPr>
        <p:blipFill>
          <a:blip r:embed="rId3"/>
          <a:stretch>
            <a:fillRect/>
          </a:stretch>
        </p:blipFill>
        <p:spPr>
          <a:xfrm>
            <a:off x="7584196" y="2715877"/>
            <a:ext cx="4195514" cy="1329990"/>
          </a:xfrm>
          <a:prstGeom prst="rect">
            <a:avLst/>
          </a:prstGeom>
        </p:spPr>
      </p:pic>
    </p:spTree>
    <p:extLst>
      <p:ext uri="{BB962C8B-B14F-4D97-AF65-F5344CB8AC3E}">
        <p14:creationId xmlns:p14="http://schemas.microsoft.com/office/powerpoint/2010/main" val="3033234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47835" y="330858"/>
            <a:ext cx="10515600" cy="278909"/>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rgbClr val="FF0000"/>
                </a:solidFill>
              </a:rPr>
              <a:t>New Built-In Methods</a:t>
            </a:r>
            <a:endParaRPr lang="en-US" sz="1800" dirty="0">
              <a:solidFill>
                <a:srgbClr val="FF0000"/>
              </a:solidFill>
            </a:endParaRPr>
          </a:p>
          <a:p>
            <a:endParaRPr lang="en-US" sz="2000" b="1" dirty="0"/>
          </a:p>
          <a:p>
            <a:endParaRPr lang="en-US" sz="2000" dirty="0">
              <a:solidFill>
                <a:srgbClr val="FF0000"/>
              </a:solidFill>
            </a:endParaRPr>
          </a:p>
          <a:p>
            <a:endParaRPr lang="en-US" sz="2000" dirty="0">
              <a:solidFill>
                <a:srgbClr val="FF0000"/>
              </a:solidFill>
            </a:endParaRPr>
          </a:p>
        </p:txBody>
      </p:sp>
      <p:pic>
        <p:nvPicPr>
          <p:cNvPr id="5" name="Picture 4"/>
          <p:cNvPicPr>
            <a:picLocks noChangeAspect="1"/>
          </p:cNvPicPr>
          <p:nvPr/>
        </p:nvPicPr>
        <p:blipFill>
          <a:blip r:embed="rId2"/>
          <a:stretch>
            <a:fillRect/>
          </a:stretch>
        </p:blipFill>
        <p:spPr>
          <a:xfrm>
            <a:off x="947835" y="609767"/>
            <a:ext cx="6210726" cy="5735049"/>
          </a:xfrm>
          <a:prstGeom prst="rect">
            <a:avLst/>
          </a:prstGeom>
        </p:spPr>
      </p:pic>
      <p:pic>
        <p:nvPicPr>
          <p:cNvPr id="6" name="Picture 5"/>
          <p:cNvPicPr>
            <a:picLocks noChangeAspect="1"/>
          </p:cNvPicPr>
          <p:nvPr/>
        </p:nvPicPr>
        <p:blipFill>
          <a:blip r:embed="rId3"/>
          <a:stretch>
            <a:fillRect/>
          </a:stretch>
        </p:blipFill>
        <p:spPr>
          <a:xfrm>
            <a:off x="7877272" y="2000416"/>
            <a:ext cx="3248025" cy="3305175"/>
          </a:xfrm>
          <a:prstGeom prst="rect">
            <a:avLst/>
          </a:prstGeom>
        </p:spPr>
      </p:pic>
    </p:spTree>
    <p:extLst>
      <p:ext uri="{BB962C8B-B14F-4D97-AF65-F5344CB8AC3E}">
        <p14:creationId xmlns:p14="http://schemas.microsoft.com/office/powerpoint/2010/main" val="1004763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47835" y="330858"/>
            <a:ext cx="10515600" cy="278909"/>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rgbClr val="FF0000"/>
                </a:solidFill>
              </a:rPr>
              <a:t>New Built-In Methods</a:t>
            </a:r>
            <a:endParaRPr lang="en-US" sz="1800" dirty="0">
              <a:solidFill>
                <a:srgbClr val="FF0000"/>
              </a:solidFill>
            </a:endParaRPr>
          </a:p>
          <a:p>
            <a:endParaRPr lang="en-US" sz="2000" b="1" dirty="0"/>
          </a:p>
          <a:p>
            <a:endParaRPr lang="en-US" sz="2000" dirty="0">
              <a:solidFill>
                <a:srgbClr val="FF0000"/>
              </a:solidFill>
            </a:endParaRPr>
          </a:p>
          <a:p>
            <a:endParaRPr lang="en-US" sz="2000" dirty="0">
              <a:solidFill>
                <a:srgbClr val="FF0000"/>
              </a:solidFill>
            </a:endParaRPr>
          </a:p>
        </p:txBody>
      </p:sp>
      <p:pic>
        <p:nvPicPr>
          <p:cNvPr id="5" name="Picture 4"/>
          <p:cNvPicPr>
            <a:picLocks noChangeAspect="1"/>
          </p:cNvPicPr>
          <p:nvPr/>
        </p:nvPicPr>
        <p:blipFill>
          <a:blip r:embed="rId2"/>
          <a:stretch>
            <a:fillRect/>
          </a:stretch>
        </p:blipFill>
        <p:spPr>
          <a:xfrm>
            <a:off x="947835" y="886311"/>
            <a:ext cx="6410325" cy="4581525"/>
          </a:xfrm>
          <a:prstGeom prst="rect">
            <a:avLst/>
          </a:prstGeom>
        </p:spPr>
      </p:pic>
      <p:pic>
        <p:nvPicPr>
          <p:cNvPr id="6" name="Picture 5"/>
          <p:cNvPicPr>
            <a:picLocks noChangeAspect="1"/>
          </p:cNvPicPr>
          <p:nvPr/>
        </p:nvPicPr>
        <p:blipFill>
          <a:blip r:embed="rId3"/>
          <a:stretch>
            <a:fillRect/>
          </a:stretch>
        </p:blipFill>
        <p:spPr>
          <a:xfrm>
            <a:off x="7505797" y="1743269"/>
            <a:ext cx="4029075" cy="3352800"/>
          </a:xfrm>
          <a:prstGeom prst="rect">
            <a:avLst/>
          </a:prstGeom>
        </p:spPr>
      </p:pic>
    </p:spTree>
    <p:extLst>
      <p:ext uri="{BB962C8B-B14F-4D97-AF65-F5344CB8AC3E}">
        <p14:creationId xmlns:p14="http://schemas.microsoft.com/office/powerpoint/2010/main" val="1476691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47835" y="330858"/>
            <a:ext cx="10515600" cy="278909"/>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rgbClr val="FF0000"/>
                </a:solidFill>
              </a:rPr>
              <a:t>New Built-In Methods</a:t>
            </a:r>
            <a:endParaRPr lang="en-US" sz="1800" dirty="0">
              <a:solidFill>
                <a:srgbClr val="FF0000"/>
              </a:solidFill>
            </a:endParaRPr>
          </a:p>
          <a:p>
            <a:endParaRPr lang="en-US" sz="2000" b="1" dirty="0"/>
          </a:p>
          <a:p>
            <a:endParaRPr lang="en-US" sz="2000" dirty="0">
              <a:solidFill>
                <a:srgbClr val="FF0000"/>
              </a:solidFill>
            </a:endParaRPr>
          </a:p>
          <a:p>
            <a:endParaRPr lang="en-US" sz="2000" dirty="0">
              <a:solidFill>
                <a:srgbClr val="FF0000"/>
              </a:solidFill>
            </a:endParaRPr>
          </a:p>
        </p:txBody>
      </p:sp>
      <p:pic>
        <p:nvPicPr>
          <p:cNvPr id="5" name="Picture 4"/>
          <p:cNvPicPr>
            <a:picLocks noChangeAspect="1"/>
          </p:cNvPicPr>
          <p:nvPr/>
        </p:nvPicPr>
        <p:blipFill>
          <a:blip r:embed="rId2"/>
          <a:stretch>
            <a:fillRect/>
          </a:stretch>
        </p:blipFill>
        <p:spPr>
          <a:xfrm>
            <a:off x="1089057" y="1132988"/>
            <a:ext cx="6505575" cy="4181475"/>
          </a:xfrm>
          <a:prstGeom prst="rect">
            <a:avLst/>
          </a:prstGeom>
        </p:spPr>
      </p:pic>
      <p:pic>
        <p:nvPicPr>
          <p:cNvPr id="6" name="Picture 5"/>
          <p:cNvPicPr>
            <a:picLocks noChangeAspect="1"/>
          </p:cNvPicPr>
          <p:nvPr/>
        </p:nvPicPr>
        <p:blipFill>
          <a:blip r:embed="rId3"/>
          <a:stretch>
            <a:fillRect/>
          </a:stretch>
        </p:blipFill>
        <p:spPr>
          <a:xfrm>
            <a:off x="7897099" y="1564238"/>
            <a:ext cx="4086225" cy="3524250"/>
          </a:xfrm>
          <a:prstGeom prst="rect">
            <a:avLst/>
          </a:prstGeom>
        </p:spPr>
      </p:pic>
    </p:spTree>
    <p:extLst>
      <p:ext uri="{BB962C8B-B14F-4D97-AF65-F5344CB8AC3E}">
        <p14:creationId xmlns:p14="http://schemas.microsoft.com/office/powerpoint/2010/main" val="206858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7835" y="684412"/>
            <a:ext cx="6497363" cy="5837686"/>
          </a:xfrm>
          <a:prstGeom prst="rect">
            <a:avLst/>
          </a:prstGeom>
        </p:spPr>
      </p:pic>
      <p:sp>
        <p:nvSpPr>
          <p:cNvPr id="3" name="Title 1"/>
          <p:cNvSpPr txBox="1">
            <a:spLocks/>
          </p:cNvSpPr>
          <p:nvPr/>
        </p:nvSpPr>
        <p:spPr>
          <a:xfrm>
            <a:off x="947835" y="330858"/>
            <a:ext cx="10515600" cy="278909"/>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smtClean="0">
                <a:solidFill>
                  <a:srgbClr val="FF0000"/>
                </a:solidFill>
              </a:rPr>
              <a:t>Promises</a:t>
            </a:r>
            <a:endParaRPr lang="en-US" sz="2000" b="1" dirty="0"/>
          </a:p>
          <a:p>
            <a:endParaRPr lang="en-US" sz="2000" dirty="0">
              <a:solidFill>
                <a:srgbClr val="FF0000"/>
              </a:solidFill>
            </a:endParaRPr>
          </a:p>
          <a:p>
            <a:endParaRPr lang="en-US" sz="2000" dirty="0">
              <a:solidFill>
                <a:srgbClr val="FF0000"/>
              </a:solidFill>
            </a:endParaRPr>
          </a:p>
        </p:txBody>
      </p:sp>
      <p:pic>
        <p:nvPicPr>
          <p:cNvPr id="4" name="Picture 3"/>
          <p:cNvPicPr>
            <a:picLocks noChangeAspect="1"/>
          </p:cNvPicPr>
          <p:nvPr/>
        </p:nvPicPr>
        <p:blipFill>
          <a:blip r:embed="rId3"/>
          <a:stretch>
            <a:fillRect/>
          </a:stretch>
        </p:blipFill>
        <p:spPr>
          <a:xfrm>
            <a:off x="7537191" y="2627247"/>
            <a:ext cx="4152900" cy="1304925"/>
          </a:xfrm>
          <a:prstGeom prst="rect">
            <a:avLst/>
          </a:prstGeom>
        </p:spPr>
      </p:pic>
    </p:spTree>
    <p:extLst>
      <p:ext uri="{BB962C8B-B14F-4D97-AF65-F5344CB8AC3E}">
        <p14:creationId xmlns:p14="http://schemas.microsoft.com/office/powerpoint/2010/main" val="1399175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47835" y="330858"/>
            <a:ext cx="10515600" cy="278909"/>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smtClean="0">
                <a:solidFill>
                  <a:srgbClr val="FF0000"/>
                </a:solidFill>
              </a:rPr>
              <a:t>Meta Programming</a:t>
            </a:r>
            <a:endParaRPr lang="en-US" sz="2000" b="1" dirty="0"/>
          </a:p>
          <a:p>
            <a:endParaRPr lang="en-US" sz="2000" dirty="0">
              <a:solidFill>
                <a:srgbClr val="FF0000"/>
              </a:solidFill>
            </a:endParaRPr>
          </a:p>
          <a:p>
            <a:endParaRPr lang="en-US" sz="2000" dirty="0">
              <a:solidFill>
                <a:srgbClr val="FF0000"/>
              </a:solidFill>
            </a:endParaRPr>
          </a:p>
        </p:txBody>
      </p:sp>
      <p:pic>
        <p:nvPicPr>
          <p:cNvPr id="5" name="Picture 4"/>
          <p:cNvPicPr>
            <a:picLocks noChangeAspect="1"/>
          </p:cNvPicPr>
          <p:nvPr/>
        </p:nvPicPr>
        <p:blipFill>
          <a:blip r:embed="rId2"/>
          <a:stretch>
            <a:fillRect/>
          </a:stretch>
        </p:blipFill>
        <p:spPr>
          <a:xfrm>
            <a:off x="947835" y="928007"/>
            <a:ext cx="6448425" cy="4610100"/>
          </a:xfrm>
          <a:prstGeom prst="rect">
            <a:avLst/>
          </a:prstGeom>
        </p:spPr>
      </p:pic>
      <p:pic>
        <p:nvPicPr>
          <p:cNvPr id="6" name="Picture 5"/>
          <p:cNvPicPr>
            <a:picLocks noChangeAspect="1"/>
          </p:cNvPicPr>
          <p:nvPr/>
        </p:nvPicPr>
        <p:blipFill>
          <a:blip r:embed="rId3"/>
          <a:stretch>
            <a:fillRect/>
          </a:stretch>
        </p:blipFill>
        <p:spPr>
          <a:xfrm>
            <a:off x="7667819" y="2561253"/>
            <a:ext cx="4152900" cy="1828800"/>
          </a:xfrm>
          <a:prstGeom prst="rect">
            <a:avLst/>
          </a:prstGeom>
        </p:spPr>
      </p:pic>
    </p:spTree>
    <p:extLst>
      <p:ext uri="{BB962C8B-B14F-4D97-AF65-F5344CB8AC3E}">
        <p14:creationId xmlns:p14="http://schemas.microsoft.com/office/powerpoint/2010/main" val="247600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47835" y="330858"/>
            <a:ext cx="10515600" cy="322285"/>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rgbClr val="FF0000"/>
                </a:solidFill>
              </a:rPr>
              <a:t>Internationalization &amp; </a:t>
            </a:r>
            <a:r>
              <a:rPr lang="en-US" sz="1800" b="1" dirty="0" smtClean="0">
                <a:solidFill>
                  <a:srgbClr val="FF0000"/>
                </a:solidFill>
              </a:rPr>
              <a:t>Localization Collation</a:t>
            </a:r>
            <a:endParaRPr lang="en-US" sz="2000" dirty="0">
              <a:solidFill>
                <a:srgbClr val="FF0000"/>
              </a:solidFill>
            </a:endParaRPr>
          </a:p>
        </p:txBody>
      </p:sp>
      <p:pic>
        <p:nvPicPr>
          <p:cNvPr id="6" name="Picture 5"/>
          <p:cNvPicPr>
            <a:picLocks noChangeAspect="1"/>
          </p:cNvPicPr>
          <p:nvPr/>
        </p:nvPicPr>
        <p:blipFill>
          <a:blip r:embed="rId2"/>
          <a:stretch>
            <a:fillRect/>
          </a:stretch>
        </p:blipFill>
        <p:spPr>
          <a:xfrm>
            <a:off x="1114814" y="777649"/>
            <a:ext cx="5817831" cy="5671228"/>
          </a:xfrm>
          <a:prstGeom prst="rect">
            <a:avLst/>
          </a:prstGeom>
        </p:spPr>
      </p:pic>
      <p:pic>
        <p:nvPicPr>
          <p:cNvPr id="7" name="Picture 6"/>
          <p:cNvPicPr>
            <a:picLocks noChangeAspect="1"/>
          </p:cNvPicPr>
          <p:nvPr/>
        </p:nvPicPr>
        <p:blipFill>
          <a:blip r:embed="rId3"/>
          <a:stretch>
            <a:fillRect/>
          </a:stretch>
        </p:blipFill>
        <p:spPr>
          <a:xfrm>
            <a:off x="7439510" y="1681065"/>
            <a:ext cx="3209925" cy="3048000"/>
          </a:xfrm>
          <a:prstGeom prst="rect">
            <a:avLst/>
          </a:prstGeom>
        </p:spPr>
      </p:pic>
    </p:spTree>
    <p:extLst>
      <p:ext uri="{BB962C8B-B14F-4D97-AF65-F5344CB8AC3E}">
        <p14:creationId xmlns:p14="http://schemas.microsoft.com/office/powerpoint/2010/main" val="511885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05293"/>
            <a:ext cx="10515600" cy="648129"/>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smtClean="0">
                <a:solidFill>
                  <a:srgbClr val="00B0F0"/>
                </a:solidFill>
              </a:rPr>
              <a:t>Webpack</a:t>
            </a:r>
            <a:endParaRPr lang="en-US" dirty="0">
              <a:solidFill>
                <a:srgbClr val="00B0F0"/>
              </a:solidFill>
            </a:endParaRPr>
          </a:p>
        </p:txBody>
      </p:sp>
      <p:sp>
        <p:nvSpPr>
          <p:cNvPr id="3" name="Content Placeholder 2"/>
          <p:cNvSpPr txBox="1">
            <a:spLocks/>
          </p:cNvSpPr>
          <p:nvPr/>
        </p:nvSpPr>
        <p:spPr>
          <a:xfrm>
            <a:off x="838200" y="953422"/>
            <a:ext cx="4977064" cy="56087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rgbClr val="FF0000"/>
                </a:solidFill>
              </a:rPr>
              <a:t>Install </a:t>
            </a:r>
            <a:r>
              <a:rPr lang="en-US" dirty="0" err="1" smtClean="0">
                <a:solidFill>
                  <a:srgbClr val="FF0000"/>
                </a:solidFill>
              </a:rPr>
              <a:t>Webpack</a:t>
            </a:r>
            <a:endParaRPr lang="en-US" dirty="0" smtClean="0">
              <a:solidFill>
                <a:srgbClr val="FF0000"/>
              </a:solidFill>
            </a:endParaRPr>
          </a:p>
          <a:p>
            <a:r>
              <a:rPr lang="en-US" dirty="0" err="1">
                <a:solidFill>
                  <a:srgbClr val="FF0000"/>
                </a:solidFill>
              </a:rPr>
              <a:t>Webpack</a:t>
            </a:r>
            <a:r>
              <a:rPr lang="en-US" dirty="0">
                <a:solidFill>
                  <a:srgbClr val="FF0000"/>
                </a:solidFill>
              </a:rPr>
              <a:t> </a:t>
            </a:r>
            <a:r>
              <a:rPr lang="en-US" dirty="0" smtClean="0">
                <a:solidFill>
                  <a:srgbClr val="FF0000"/>
                </a:solidFill>
              </a:rPr>
              <a:t>Bundle</a:t>
            </a:r>
          </a:p>
          <a:p>
            <a:pPr fontAlgn="base"/>
            <a:r>
              <a:rPr lang="en-US" dirty="0">
                <a:solidFill>
                  <a:srgbClr val="FF0000"/>
                </a:solidFill>
              </a:rPr>
              <a:t>Using a Configuration</a:t>
            </a:r>
          </a:p>
          <a:p>
            <a:r>
              <a:rPr lang="en-US" dirty="0" smtClean="0">
                <a:solidFill>
                  <a:srgbClr val="FF0000"/>
                </a:solidFill>
              </a:rPr>
              <a:t>Loading CSS</a:t>
            </a:r>
          </a:p>
          <a:p>
            <a:r>
              <a:rPr lang="en-US" dirty="0" smtClean="0">
                <a:solidFill>
                  <a:srgbClr val="FF0000"/>
                </a:solidFill>
              </a:rPr>
              <a:t>Loading Image</a:t>
            </a:r>
          </a:p>
          <a:p>
            <a:r>
              <a:rPr lang="en-US" dirty="0" smtClean="0">
                <a:solidFill>
                  <a:srgbClr val="FF0000"/>
                </a:solidFill>
              </a:rPr>
              <a:t>Loading Fonts</a:t>
            </a:r>
          </a:p>
          <a:p>
            <a:r>
              <a:rPr lang="en-US" dirty="0" smtClean="0">
                <a:solidFill>
                  <a:srgbClr val="FF0000"/>
                </a:solidFill>
              </a:rPr>
              <a:t>Loading Data</a:t>
            </a:r>
          </a:p>
          <a:p>
            <a:r>
              <a:rPr lang="en-US" dirty="0" smtClean="0">
                <a:solidFill>
                  <a:srgbClr val="FF0000"/>
                </a:solidFill>
              </a:rPr>
              <a:t>Html </a:t>
            </a:r>
            <a:r>
              <a:rPr lang="en-US" dirty="0" err="1" smtClean="0">
                <a:solidFill>
                  <a:srgbClr val="FF0000"/>
                </a:solidFill>
              </a:rPr>
              <a:t>WebpackPlugin</a:t>
            </a:r>
            <a:endParaRPr lang="en-US" dirty="0" smtClean="0">
              <a:solidFill>
                <a:srgbClr val="FF0000"/>
              </a:solidFill>
            </a:endParaRPr>
          </a:p>
          <a:p>
            <a:r>
              <a:rPr lang="en-US" dirty="0" smtClean="0">
                <a:solidFill>
                  <a:srgbClr val="FF0000"/>
                </a:solidFill>
              </a:rPr>
              <a:t>Cleaning up the /dish folder</a:t>
            </a:r>
          </a:p>
          <a:p>
            <a:r>
              <a:rPr lang="en-US" dirty="0" smtClean="0">
                <a:solidFill>
                  <a:srgbClr val="FF0000"/>
                </a:solidFill>
              </a:rPr>
              <a:t>Using Source maps</a:t>
            </a:r>
          </a:p>
          <a:p>
            <a:pPr marL="0" indent="0">
              <a:buNone/>
            </a:pPr>
            <a:endParaRPr lang="en-US" dirty="0" smtClean="0">
              <a:solidFill>
                <a:srgbClr val="FF0000"/>
              </a:solidFill>
            </a:endParaRPr>
          </a:p>
          <a:p>
            <a:pPr marL="0" indent="0">
              <a:buNone/>
            </a:pPr>
            <a:endParaRPr lang="en-US" dirty="0" smtClean="0">
              <a:solidFill>
                <a:srgbClr val="FF0000"/>
              </a:solidFill>
            </a:endParaRPr>
          </a:p>
          <a:p>
            <a:endParaRPr lang="en-US" dirty="0"/>
          </a:p>
        </p:txBody>
      </p:sp>
      <p:sp>
        <p:nvSpPr>
          <p:cNvPr id="5" name="Content Placeholder 2"/>
          <p:cNvSpPr txBox="1">
            <a:spLocks/>
          </p:cNvSpPr>
          <p:nvPr/>
        </p:nvSpPr>
        <p:spPr>
          <a:xfrm>
            <a:off x="6252410" y="953421"/>
            <a:ext cx="5346031" cy="52235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Content Placeholder 2"/>
          <p:cNvSpPr txBox="1">
            <a:spLocks/>
          </p:cNvSpPr>
          <p:nvPr/>
        </p:nvSpPr>
        <p:spPr>
          <a:xfrm>
            <a:off x="6252410" y="953420"/>
            <a:ext cx="4977064" cy="52235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Watch </a:t>
            </a:r>
            <a:r>
              <a:rPr lang="en-US" dirty="0" smtClean="0">
                <a:solidFill>
                  <a:srgbClr val="FF0000"/>
                </a:solidFill>
              </a:rPr>
              <a:t>Mode</a:t>
            </a:r>
          </a:p>
          <a:p>
            <a:r>
              <a:rPr lang="en-US" dirty="0" err="1" smtClean="0">
                <a:solidFill>
                  <a:srgbClr val="FF0000"/>
                </a:solidFill>
              </a:rPr>
              <a:t>Webpack</a:t>
            </a:r>
            <a:r>
              <a:rPr lang="en-US" dirty="0" smtClean="0">
                <a:solidFill>
                  <a:srgbClr val="FF0000"/>
                </a:solidFill>
              </a:rPr>
              <a:t>-dev-server</a:t>
            </a:r>
          </a:p>
          <a:p>
            <a:r>
              <a:rPr lang="en-US" dirty="0" err="1" smtClean="0">
                <a:solidFill>
                  <a:srgbClr val="FF0000"/>
                </a:solidFill>
              </a:rPr>
              <a:t>Webpack</a:t>
            </a:r>
            <a:r>
              <a:rPr lang="en-US" dirty="0" smtClean="0">
                <a:solidFill>
                  <a:srgbClr val="FF0000"/>
                </a:solidFill>
              </a:rPr>
              <a:t>-dev-middleware</a:t>
            </a:r>
          </a:p>
          <a:p>
            <a:pPr fontAlgn="base"/>
            <a:r>
              <a:rPr lang="en-US" dirty="0" smtClean="0">
                <a:solidFill>
                  <a:srgbClr val="FF0000"/>
                </a:solidFill>
              </a:rPr>
              <a:t>Minify CSS</a:t>
            </a:r>
            <a:endParaRPr lang="en-US" dirty="0">
              <a:solidFill>
                <a:srgbClr val="FF0000"/>
              </a:solidFill>
            </a:endParaRPr>
          </a:p>
          <a:p>
            <a:r>
              <a:rPr lang="en-US" dirty="0" smtClean="0">
                <a:solidFill>
                  <a:srgbClr val="FF0000"/>
                </a:solidFill>
              </a:rPr>
              <a:t>Minify JavaScript</a:t>
            </a:r>
          </a:p>
          <a:p>
            <a:r>
              <a:rPr lang="en-US" dirty="0" smtClean="0">
                <a:solidFill>
                  <a:srgbClr val="FF0000"/>
                </a:solidFill>
              </a:rPr>
              <a:t>Loading SCSS</a:t>
            </a:r>
          </a:p>
          <a:p>
            <a:r>
              <a:rPr lang="en-US" dirty="0" smtClean="0">
                <a:solidFill>
                  <a:srgbClr val="FF0000"/>
                </a:solidFill>
              </a:rPr>
              <a:t>Caches</a:t>
            </a:r>
          </a:p>
          <a:p>
            <a:pPr marL="0" indent="0">
              <a:buNone/>
            </a:pPr>
            <a:endParaRPr lang="en-US" dirty="0" smtClean="0">
              <a:solidFill>
                <a:srgbClr val="FF0000"/>
              </a:solidFill>
            </a:endParaRPr>
          </a:p>
          <a:p>
            <a:pPr marL="0" indent="0">
              <a:buNone/>
            </a:pPr>
            <a:endParaRPr lang="en-US" dirty="0" smtClean="0">
              <a:solidFill>
                <a:srgbClr val="FF0000"/>
              </a:solidFill>
            </a:endParaRPr>
          </a:p>
          <a:p>
            <a:endParaRPr lang="en-US" dirty="0"/>
          </a:p>
        </p:txBody>
      </p:sp>
    </p:spTree>
    <p:extLst>
      <p:ext uri="{BB962C8B-B14F-4D97-AF65-F5344CB8AC3E}">
        <p14:creationId xmlns:p14="http://schemas.microsoft.com/office/powerpoint/2010/main" val="972493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47835" y="330858"/>
            <a:ext cx="10515600" cy="322285"/>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smtClean="0">
                <a:solidFill>
                  <a:srgbClr val="FF0000"/>
                </a:solidFill>
              </a:rPr>
              <a:t>Install </a:t>
            </a:r>
            <a:r>
              <a:rPr lang="en-US" sz="1800" b="1" dirty="0" err="1" smtClean="0">
                <a:solidFill>
                  <a:srgbClr val="FF0000"/>
                </a:solidFill>
              </a:rPr>
              <a:t>Webpack</a:t>
            </a:r>
            <a:endParaRPr lang="en-US" sz="2000" dirty="0">
              <a:solidFill>
                <a:srgbClr val="FF0000"/>
              </a:solidFill>
            </a:endParaRPr>
          </a:p>
        </p:txBody>
      </p:sp>
      <p:grpSp>
        <p:nvGrpSpPr>
          <p:cNvPr id="6" name="Group 5"/>
          <p:cNvGrpSpPr/>
          <p:nvPr/>
        </p:nvGrpSpPr>
        <p:grpSpPr>
          <a:xfrm>
            <a:off x="663640" y="758572"/>
            <a:ext cx="7824955" cy="4104109"/>
            <a:chOff x="1074187" y="999736"/>
            <a:chExt cx="9334500" cy="4895850"/>
          </a:xfrm>
        </p:grpSpPr>
        <p:pic>
          <p:nvPicPr>
            <p:cNvPr id="3" name="Picture 2"/>
            <p:cNvPicPr>
              <a:picLocks noChangeAspect="1"/>
            </p:cNvPicPr>
            <p:nvPr/>
          </p:nvPicPr>
          <p:blipFill>
            <a:blip r:embed="rId2"/>
            <a:stretch>
              <a:fillRect/>
            </a:stretch>
          </p:blipFill>
          <p:spPr>
            <a:xfrm>
              <a:off x="1074187" y="999736"/>
              <a:ext cx="9334500" cy="4895850"/>
            </a:xfrm>
            <a:prstGeom prst="rect">
              <a:avLst/>
            </a:prstGeom>
          </p:spPr>
        </p:pic>
        <p:sp>
          <p:nvSpPr>
            <p:cNvPr id="4" name="Rectangle 3"/>
            <p:cNvSpPr/>
            <p:nvPr/>
          </p:nvSpPr>
          <p:spPr>
            <a:xfrm>
              <a:off x="2911151" y="1464906"/>
              <a:ext cx="1278294" cy="1399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911151" y="4170784"/>
              <a:ext cx="3294484" cy="2052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p:nvPicPr>
        <p:blipFill>
          <a:blip r:embed="rId3"/>
          <a:stretch>
            <a:fillRect/>
          </a:stretch>
        </p:blipFill>
        <p:spPr>
          <a:xfrm>
            <a:off x="8712530" y="1631789"/>
            <a:ext cx="2990850" cy="1390650"/>
          </a:xfrm>
          <a:prstGeom prst="rect">
            <a:avLst/>
          </a:prstGeom>
        </p:spPr>
      </p:pic>
      <p:sp>
        <p:nvSpPr>
          <p:cNvPr id="10" name="TextBox 9"/>
          <p:cNvSpPr txBox="1"/>
          <p:nvPr/>
        </p:nvSpPr>
        <p:spPr>
          <a:xfrm>
            <a:off x="1950099" y="5387358"/>
            <a:ext cx="6298162" cy="646331"/>
          </a:xfrm>
          <a:prstGeom prst="rect">
            <a:avLst/>
          </a:prstGeom>
          <a:noFill/>
        </p:spPr>
        <p:txBody>
          <a:bodyPr wrap="square" rtlCol="0">
            <a:spAutoFit/>
          </a:bodyPr>
          <a:lstStyle/>
          <a:p>
            <a:r>
              <a:rPr lang="en-US" dirty="0" err="1"/>
              <a:t>n</a:t>
            </a:r>
            <a:r>
              <a:rPr lang="en-US" dirty="0" err="1" smtClean="0"/>
              <a:t>pm</a:t>
            </a:r>
            <a:r>
              <a:rPr lang="en-US" dirty="0" smtClean="0"/>
              <a:t> </a:t>
            </a:r>
            <a:r>
              <a:rPr lang="en-US" dirty="0" err="1" smtClean="0"/>
              <a:t>int</a:t>
            </a:r>
            <a:r>
              <a:rPr lang="en-US" dirty="0" smtClean="0"/>
              <a:t> –y</a:t>
            </a:r>
          </a:p>
          <a:p>
            <a:r>
              <a:rPr lang="en-US" dirty="0" err="1"/>
              <a:t>n</a:t>
            </a:r>
            <a:r>
              <a:rPr lang="en-US" dirty="0" err="1" smtClean="0"/>
              <a:t>pm</a:t>
            </a:r>
            <a:r>
              <a:rPr lang="en-US" dirty="0" smtClean="0"/>
              <a:t> install </a:t>
            </a:r>
            <a:r>
              <a:rPr lang="en-US" dirty="0" err="1" smtClean="0"/>
              <a:t>webpack</a:t>
            </a:r>
            <a:r>
              <a:rPr lang="en-US" dirty="0" smtClean="0"/>
              <a:t> </a:t>
            </a:r>
            <a:r>
              <a:rPr lang="en-US" dirty="0" err="1" smtClean="0"/>
              <a:t>webpack</a:t>
            </a:r>
            <a:r>
              <a:rPr lang="en-US" dirty="0" smtClean="0"/>
              <a:t>-cli –save-dev</a:t>
            </a:r>
            <a:endParaRPr lang="en-US" dirty="0"/>
          </a:p>
        </p:txBody>
      </p:sp>
      <p:pic>
        <p:nvPicPr>
          <p:cNvPr id="11" name="Picture 10"/>
          <p:cNvPicPr>
            <a:picLocks noChangeAspect="1"/>
          </p:cNvPicPr>
          <p:nvPr/>
        </p:nvPicPr>
        <p:blipFill>
          <a:blip r:embed="rId4"/>
          <a:stretch>
            <a:fillRect/>
          </a:stretch>
        </p:blipFill>
        <p:spPr>
          <a:xfrm>
            <a:off x="8928353" y="3588885"/>
            <a:ext cx="2200275" cy="2752725"/>
          </a:xfrm>
          <a:prstGeom prst="rect">
            <a:avLst/>
          </a:prstGeom>
        </p:spPr>
      </p:pic>
    </p:spTree>
    <p:extLst>
      <p:ext uri="{BB962C8B-B14F-4D97-AF65-F5344CB8AC3E}">
        <p14:creationId xmlns:p14="http://schemas.microsoft.com/office/powerpoint/2010/main" val="3572234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47835" y="330858"/>
            <a:ext cx="10515600" cy="322285"/>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err="1" smtClean="0">
                <a:solidFill>
                  <a:srgbClr val="FF0000"/>
                </a:solidFill>
              </a:rPr>
              <a:t>Webpack</a:t>
            </a:r>
            <a:r>
              <a:rPr lang="en-US" sz="1800" b="1" dirty="0" smtClean="0">
                <a:solidFill>
                  <a:srgbClr val="FF0000"/>
                </a:solidFill>
              </a:rPr>
              <a:t> Bundle</a:t>
            </a:r>
            <a:endParaRPr lang="en-US" sz="2000" dirty="0">
              <a:solidFill>
                <a:srgbClr val="FF0000"/>
              </a:solidFill>
            </a:endParaRPr>
          </a:p>
        </p:txBody>
      </p:sp>
      <p:sp>
        <p:nvSpPr>
          <p:cNvPr id="8" name="TextBox 7"/>
          <p:cNvSpPr txBox="1"/>
          <p:nvPr/>
        </p:nvSpPr>
        <p:spPr>
          <a:xfrm>
            <a:off x="7044614" y="977189"/>
            <a:ext cx="3489647" cy="369332"/>
          </a:xfrm>
          <a:prstGeom prst="rect">
            <a:avLst/>
          </a:prstGeom>
          <a:noFill/>
        </p:spPr>
        <p:txBody>
          <a:bodyPr wrap="square" rtlCol="0">
            <a:spAutoFit/>
          </a:bodyPr>
          <a:lstStyle/>
          <a:p>
            <a:r>
              <a:rPr lang="en-US" dirty="0" err="1"/>
              <a:t>npm</a:t>
            </a:r>
            <a:r>
              <a:rPr lang="en-US" dirty="0"/>
              <a:t> install --save </a:t>
            </a:r>
            <a:r>
              <a:rPr lang="en-US" dirty="0" err="1" smtClean="0"/>
              <a:t>lodash</a:t>
            </a:r>
            <a:endParaRPr lang="en-US" dirty="0" smtClean="0"/>
          </a:p>
        </p:txBody>
      </p:sp>
      <p:grpSp>
        <p:nvGrpSpPr>
          <p:cNvPr id="15" name="Group 14"/>
          <p:cNvGrpSpPr/>
          <p:nvPr/>
        </p:nvGrpSpPr>
        <p:grpSpPr>
          <a:xfrm>
            <a:off x="730230" y="977189"/>
            <a:ext cx="5577264" cy="2374785"/>
            <a:chOff x="730230" y="977189"/>
            <a:chExt cx="5577264" cy="2374785"/>
          </a:xfrm>
        </p:grpSpPr>
        <p:pic>
          <p:nvPicPr>
            <p:cNvPr id="11" name="Picture 10"/>
            <p:cNvPicPr>
              <a:picLocks noChangeAspect="1"/>
            </p:cNvPicPr>
            <p:nvPr/>
          </p:nvPicPr>
          <p:blipFill>
            <a:blip r:embed="rId2"/>
            <a:stretch>
              <a:fillRect/>
            </a:stretch>
          </p:blipFill>
          <p:spPr>
            <a:xfrm>
              <a:off x="730230" y="977189"/>
              <a:ext cx="5577264" cy="2374785"/>
            </a:xfrm>
            <a:prstGeom prst="rect">
              <a:avLst/>
            </a:prstGeom>
          </p:spPr>
        </p:pic>
        <p:sp>
          <p:nvSpPr>
            <p:cNvPr id="14" name="Rectangle 13"/>
            <p:cNvSpPr/>
            <p:nvPr/>
          </p:nvSpPr>
          <p:spPr>
            <a:xfrm>
              <a:off x="1222310" y="1446245"/>
              <a:ext cx="1436914" cy="1772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478" y="3704296"/>
            <a:ext cx="5614016" cy="2647179"/>
            <a:chOff x="693478" y="3704296"/>
            <a:chExt cx="5614016" cy="2647179"/>
          </a:xfrm>
        </p:grpSpPr>
        <p:pic>
          <p:nvPicPr>
            <p:cNvPr id="12" name="Picture 11"/>
            <p:cNvPicPr>
              <a:picLocks noChangeAspect="1"/>
            </p:cNvPicPr>
            <p:nvPr/>
          </p:nvPicPr>
          <p:blipFill>
            <a:blip r:embed="rId3"/>
            <a:stretch>
              <a:fillRect/>
            </a:stretch>
          </p:blipFill>
          <p:spPr>
            <a:xfrm>
              <a:off x="693478" y="3704296"/>
              <a:ext cx="5614016" cy="2647179"/>
            </a:xfrm>
            <a:prstGeom prst="rect">
              <a:avLst/>
            </a:prstGeom>
          </p:spPr>
        </p:pic>
        <p:sp>
          <p:nvSpPr>
            <p:cNvPr id="16" name="Rectangle 15"/>
            <p:cNvSpPr/>
            <p:nvPr/>
          </p:nvSpPr>
          <p:spPr>
            <a:xfrm>
              <a:off x="1623527" y="5570376"/>
              <a:ext cx="2677885" cy="24259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6778861" y="1922968"/>
            <a:ext cx="5007079" cy="4327680"/>
            <a:chOff x="6778861" y="1922968"/>
            <a:chExt cx="5007079" cy="4327680"/>
          </a:xfrm>
        </p:grpSpPr>
        <p:pic>
          <p:nvPicPr>
            <p:cNvPr id="13" name="Picture 12"/>
            <p:cNvPicPr>
              <a:picLocks noChangeAspect="1"/>
            </p:cNvPicPr>
            <p:nvPr/>
          </p:nvPicPr>
          <p:blipFill>
            <a:blip r:embed="rId4"/>
            <a:stretch>
              <a:fillRect/>
            </a:stretch>
          </p:blipFill>
          <p:spPr>
            <a:xfrm>
              <a:off x="6778861" y="1922968"/>
              <a:ext cx="5007079" cy="4327680"/>
            </a:xfrm>
            <a:prstGeom prst="rect">
              <a:avLst/>
            </a:prstGeom>
          </p:spPr>
        </p:pic>
        <p:sp>
          <p:nvSpPr>
            <p:cNvPr id="18" name="Rectangle 17"/>
            <p:cNvSpPr/>
            <p:nvPr/>
          </p:nvSpPr>
          <p:spPr>
            <a:xfrm>
              <a:off x="7567127" y="3191069"/>
              <a:ext cx="1371600" cy="2705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1082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47835" y="330858"/>
            <a:ext cx="1974659" cy="322285"/>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err="1" smtClean="0">
                <a:solidFill>
                  <a:srgbClr val="FF0000"/>
                </a:solidFill>
              </a:rPr>
              <a:t>Webpack</a:t>
            </a:r>
            <a:r>
              <a:rPr lang="en-US" sz="1800" b="1" dirty="0" smtClean="0">
                <a:solidFill>
                  <a:srgbClr val="FF0000"/>
                </a:solidFill>
              </a:rPr>
              <a:t> Bundle</a:t>
            </a:r>
            <a:endParaRPr lang="en-US" sz="2000" dirty="0">
              <a:solidFill>
                <a:srgbClr val="FF0000"/>
              </a:solidFill>
            </a:endParaRPr>
          </a:p>
        </p:txBody>
      </p:sp>
      <p:pic>
        <p:nvPicPr>
          <p:cNvPr id="5" name="Picture 4"/>
          <p:cNvPicPr>
            <a:picLocks noChangeAspect="1"/>
          </p:cNvPicPr>
          <p:nvPr/>
        </p:nvPicPr>
        <p:blipFill>
          <a:blip r:embed="rId2"/>
          <a:stretch>
            <a:fillRect/>
          </a:stretch>
        </p:blipFill>
        <p:spPr>
          <a:xfrm>
            <a:off x="3216340" y="4719637"/>
            <a:ext cx="5143500" cy="1076325"/>
          </a:xfrm>
          <a:prstGeom prst="rect">
            <a:avLst/>
          </a:prstGeom>
        </p:spPr>
      </p:pic>
      <p:grpSp>
        <p:nvGrpSpPr>
          <p:cNvPr id="9" name="Group 8"/>
          <p:cNvGrpSpPr/>
          <p:nvPr/>
        </p:nvGrpSpPr>
        <p:grpSpPr>
          <a:xfrm>
            <a:off x="1168465" y="1204135"/>
            <a:ext cx="9239250" cy="2695575"/>
            <a:chOff x="1168465" y="1204135"/>
            <a:chExt cx="9239250" cy="2695575"/>
          </a:xfrm>
        </p:grpSpPr>
        <p:pic>
          <p:nvPicPr>
            <p:cNvPr id="4" name="Picture 3"/>
            <p:cNvPicPr>
              <a:picLocks noChangeAspect="1"/>
            </p:cNvPicPr>
            <p:nvPr/>
          </p:nvPicPr>
          <p:blipFill>
            <a:blip r:embed="rId3"/>
            <a:stretch>
              <a:fillRect/>
            </a:stretch>
          </p:blipFill>
          <p:spPr>
            <a:xfrm>
              <a:off x="1168465" y="1204135"/>
              <a:ext cx="9239250" cy="2695575"/>
            </a:xfrm>
            <a:prstGeom prst="rect">
              <a:avLst/>
            </a:prstGeom>
          </p:spPr>
        </p:pic>
        <p:sp>
          <p:nvSpPr>
            <p:cNvPr id="8" name="Rectangle 7"/>
            <p:cNvSpPr/>
            <p:nvPr/>
          </p:nvSpPr>
          <p:spPr>
            <a:xfrm>
              <a:off x="1168465" y="2295331"/>
              <a:ext cx="1565404" cy="3172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extBox 1"/>
          <p:cNvSpPr txBox="1"/>
          <p:nvPr/>
        </p:nvSpPr>
        <p:spPr>
          <a:xfrm>
            <a:off x="1168465" y="742714"/>
            <a:ext cx="2189378" cy="369332"/>
          </a:xfrm>
          <a:prstGeom prst="rect">
            <a:avLst/>
          </a:prstGeom>
          <a:noFill/>
        </p:spPr>
        <p:txBody>
          <a:bodyPr wrap="square" rtlCol="0">
            <a:spAutoFit/>
          </a:bodyPr>
          <a:lstStyle/>
          <a:p>
            <a:r>
              <a:rPr lang="en-US" dirty="0" err="1"/>
              <a:t>npx</a:t>
            </a:r>
            <a:r>
              <a:rPr lang="en-US" dirty="0"/>
              <a:t> </a:t>
            </a:r>
            <a:r>
              <a:rPr lang="en-US" dirty="0" err="1" smtClean="0"/>
              <a:t>webpack</a:t>
            </a:r>
            <a:endParaRPr lang="en-US" dirty="0"/>
          </a:p>
        </p:txBody>
      </p:sp>
    </p:spTree>
    <p:extLst>
      <p:ext uri="{BB962C8B-B14F-4D97-AF65-F5344CB8AC3E}">
        <p14:creationId xmlns:p14="http://schemas.microsoft.com/office/powerpoint/2010/main" val="481830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6"/>
            <a:ext cx="10515600" cy="60693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rgbClr val="FF0000"/>
                </a:solidFill>
              </a:rPr>
              <a:t>Classes</a:t>
            </a:r>
          </a:p>
          <a:p>
            <a:endParaRPr lang="en-US" sz="3000" b="1" dirty="0">
              <a:solidFill>
                <a:srgbClr val="00B0F0"/>
              </a:solidFill>
            </a:endParaRPr>
          </a:p>
        </p:txBody>
      </p:sp>
      <p:sp>
        <p:nvSpPr>
          <p:cNvPr id="5" name="Content Placeholder 2"/>
          <p:cNvSpPr txBox="1">
            <a:spLocks/>
          </p:cNvSpPr>
          <p:nvPr/>
        </p:nvSpPr>
        <p:spPr>
          <a:xfrm>
            <a:off x="838200" y="972064"/>
            <a:ext cx="10515600" cy="49907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dirty="0" smtClean="0"/>
              <a:t>Classes are blueprint of an Object. A class can have many Object, because class is a template while Object are instances of the class or the concrete implementation.</a:t>
            </a:r>
          </a:p>
          <a:p>
            <a:r>
              <a:rPr lang="en-US" sz="2500" dirty="0" smtClean="0"/>
              <a:t>Use the keyword class to create a class , and always add the constructor() method.</a:t>
            </a:r>
          </a:p>
          <a:p>
            <a:endParaRPr lang="en-US" dirty="0"/>
          </a:p>
        </p:txBody>
      </p:sp>
      <p:pic>
        <p:nvPicPr>
          <p:cNvPr id="9" name="Picture 8"/>
          <p:cNvPicPr>
            <a:picLocks noChangeAspect="1"/>
          </p:cNvPicPr>
          <p:nvPr/>
        </p:nvPicPr>
        <p:blipFill>
          <a:blip r:embed="rId2"/>
          <a:stretch>
            <a:fillRect/>
          </a:stretch>
        </p:blipFill>
        <p:spPr>
          <a:xfrm>
            <a:off x="914400" y="3035942"/>
            <a:ext cx="4171950" cy="3238500"/>
          </a:xfrm>
          <a:prstGeom prst="rect">
            <a:avLst/>
          </a:prstGeom>
        </p:spPr>
      </p:pic>
      <p:pic>
        <p:nvPicPr>
          <p:cNvPr id="10" name="Picture 9"/>
          <p:cNvPicPr>
            <a:picLocks noChangeAspect="1"/>
          </p:cNvPicPr>
          <p:nvPr/>
        </p:nvPicPr>
        <p:blipFill>
          <a:blip r:embed="rId3"/>
          <a:stretch>
            <a:fillRect/>
          </a:stretch>
        </p:blipFill>
        <p:spPr>
          <a:xfrm>
            <a:off x="5634037" y="4140842"/>
            <a:ext cx="3228975" cy="1028700"/>
          </a:xfrm>
          <a:prstGeom prst="rect">
            <a:avLst/>
          </a:prstGeom>
        </p:spPr>
      </p:pic>
    </p:spTree>
    <p:extLst>
      <p:ext uri="{BB962C8B-B14F-4D97-AF65-F5344CB8AC3E}">
        <p14:creationId xmlns:p14="http://schemas.microsoft.com/office/powerpoint/2010/main" val="402675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47835" y="330858"/>
            <a:ext cx="10515600" cy="32228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solidFill>
                  <a:srgbClr val="FF0000"/>
                </a:solidFill>
              </a:rPr>
              <a:t>Using a Configuration</a:t>
            </a:r>
            <a:endParaRPr lang="en-US" sz="2000" b="1" dirty="0">
              <a:solidFill>
                <a:srgbClr val="FF0000"/>
              </a:solidFill>
            </a:endParaRPr>
          </a:p>
        </p:txBody>
      </p:sp>
      <p:sp>
        <p:nvSpPr>
          <p:cNvPr id="3" name="TextBox 2"/>
          <p:cNvSpPr txBox="1"/>
          <p:nvPr/>
        </p:nvSpPr>
        <p:spPr>
          <a:xfrm>
            <a:off x="1240972" y="4061646"/>
            <a:ext cx="4422710" cy="646331"/>
          </a:xfrm>
          <a:prstGeom prst="rect">
            <a:avLst/>
          </a:prstGeom>
          <a:noFill/>
        </p:spPr>
        <p:txBody>
          <a:bodyPr wrap="square" rtlCol="0">
            <a:spAutoFit/>
          </a:bodyPr>
          <a:lstStyle/>
          <a:p>
            <a:r>
              <a:rPr lang="en-US" dirty="0" err="1"/>
              <a:t>n</a:t>
            </a:r>
            <a:r>
              <a:rPr lang="en-US" dirty="0" err="1" smtClean="0"/>
              <a:t>px</a:t>
            </a:r>
            <a:r>
              <a:rPr lang="en-US" dirty="0" smtClean="0"/>
              <a:t> </a:t>
            </a:r>
            <a:r>
              <a:rPr lang="en-US" dirty="0" err="1" smtClean="0"/>
              <a:t>webpack</a:t>
            </a:r>
            <a:r>
              <a:rPr lang="en-US" dirty="0" smtClean="0"/>
              <a:t> –</a:t>
            </a:r>
            <a:r>
              <a:rPr lang="en-US" dirty="0" err="1" smtClean="0"/>
              <a:t>config</a:t>
            </a:r>
            <a:r>
              <a:rPr lang="en-US" dirty="0" smtClean="0"/>
              <a:t> webpack.config.js</a:t>
            </a:r>
          </a:p>
          <a:p>
            <a:r>
              <a:rPr lang="en-US" dirty="0" err="1"/>
              <a:t>n</a:t>
            </a:r>
            <a:r>
              <a:rPr lang="en-US" dirty="0" err="1" smtClean="0"/>
              <a:t>pm</a:t>
            </a:r>
            <a:r>
              <a:rPr lang="en-US" dirty="0" smtClean="0"/>
              <a:t> run build</a:t>
            </a:r>
            <a:endParaRPr lang="en-US" dirty="0"/>
          </a:p>
        </p:txBody>
      </p:sp>
      <p:grpSp>
        <p:nvGrpSpPr>
          <p:cNvPr id="34" name="Group 33"/>
          <p:cNvGrpSpPr/>
          <p:nvPr/>
        </p:nvGrpSpPr>
        <p:grpSpPr>
          <a:xfrm>
            <a:off x="1101887" y="653143"/>
            <a:ext cx="5205607" cy="2429820"/>
            <a:chOff x="1101887" y="653143"/>
            <a:chExt cx="6162675" cy="2876550"/>
          </a:xfrm>
        </p:grpSpPr>
        <p:grpSp>
          <p:nvGrpSpPr>
            <p:cNvPr id="32" name="Group 31"/>
            <p:cNvGrpSpPr/>
            <p:nvPr/>
          </p:nvGrpSpPr>
          <p:grpSpPr>
            <a:xfrm>
              <a:off x="1101887" y="653143"/>
              <a:ext cx="6162675" cy="2876550"/>
              <a:chOff x="1101887" y="653143"/>
              <a:chExt cx="6162675" cy="2876550"/>
            </a:xfrm>
          </p:grpSpPr>
          <p:pic>
            <p:nvPicPr>
              <p:cNvPr id="25" name="Picture 24"/>
              <p:cNvPicPr>
                <a:picLocks noChangeAspect="1"/>
              </p:cNvPicPr>
              <p:nvPr/>
            </p:nvPicPr>
            <p:blipFill>
              <a:blip r:embed="rId3"/>
              <a:stretch>
                <a:fillRect/>
              </a:stretch>
            </p:blipFill>
            <p:spPr>
              <a:xfrm>
                <a:off x="1101887" y="653143"/>
                <a:ext cx="6162675" cy="2876550"/>
              </a:xfrm>
              <a:prstGeom prst="rect">
                <a:avLst/>
              </a:prstGeom>
            </p:spPr>
          </p:pic>
          <p:sp>
            <p:nvSpPr>
              <p:cNvPr id="26" name="Rectangle 25"/>
              <p:cNvSpPr/>
              <p:nvPr/>
            </p:nvSpPr>
            <p:spPr>
              <a:xfrm>
                <a:off x="1530221" y="3116425"/>
                <a:ext cx="1660849" cy="2612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1" name="Rectangle 30"/>
            <p:cNvSpPr/>
            <p:nvPr/>
          </p:nvSpPr>
          <p:spPr>
            <a:xfrm>
              <a:off x="3398437" y="1238586"/>
              <a:ext cx="3674169" cy="16632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5" name="Picture 34"/>
          <p:cNvPicPr>
            <a:picLocks noChangeAspect="1"/>
          </p:cNvPicPr>
          <p:nvPr/>
        </p:nvPicPr>
        <p:blipFill>
          <a:blip r:embed="rId4"/>
          <a:stretch>
            <a:fillRect/>
          </a:stretch>
        </p:blipFill>
        <p:spPr>
          <a:xfrm>
            <a:off x="6669307" y="653143"/>
            <a:ext cx="5029200" cy="4619625"/>
          </a:xfrm>
          <a:prstGeom prst="rect">
            <a:avLst/>
          </a:prstGeom>
        </p:spPr>
      </p:pic>
    </p:spTree>
    <p:extLst>
      <p:ext uri="{BB962C8B-B14F-4D97-AF65-F5344CB8AC3E}">
        <p14:creationId xmlns:p14="http://schemas.microsoft.com/office/powerpoint/2010/main" val="1494908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47835" y="330858"/>
            <a:ext cx="10515600" cy="32228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solidFill>
                  <a:srgbClr val="FF0000"/>
                </a:solidFill>
              </a:rPr>
              <a:t>Loading CSS</a:t>
            </a:r>
            <a:endParaRPr lang="en-US" sz="2000" b="1" dirty="0">
              <a:solidFill>
                <a:srgbClr val="FF0000"/>
              </a:solidFill>
            </a:endParaRPr>
          </a:p>
        </p:txBody>
      </p:sp>
      <p:sp>
        <p:nvSpPr>
          <p:cNvPr id="3" name="TextBox 2"/>
          <p:cNvSpPr txBox="1"/>
          <p:nvPr/>
        </p:nvSpPr>
        <p:spPr>
          <a:xfrm>
            <a:off x="4764055" y="253904"/>
            <a:ext cx="3619164" cy="369332"/>
          </a:xfrm>
          <a:prstGeom prst="rect">
            <a:avLst/>
          </a:prstGeom>
          <a:noFill/>
        </p:spPr>
        <p:txBody>
          <a:bodyPr wrap="square" rtlCol="0">
            <a:spAutoFit/>
          </a:bodyPr>
          <a:lstStyle/>
          <a:p>
            <a:r>
              <a:rPr lang="en-US" dirty="0" err="1"/>
              <a:t>npm</a:t>
            </a:r>
            <a:r>
              <a:rPr lang="en-US" dirty="0"/>
              <a:t> install --save-dev </a:t>
            </a:r>
            <a:r>
              <a:rPr lang="en-US" dirty="0" smtClean="0"/>
              <a:t>file-loader</a:t>
            </a:r>
            <a:endParaRPr lang="en-US" dirty="0"/>
          </a:p>
        </p:txBody>
      </p:sp>
      <p:grpSp>
        <p:nvGrpSpPr>
          <p:cNvPr id="16" name="Group 15"/>
          <p:cNvGrpSpPr/>
          <p:nvPr/>
        </p:nvGrpSpPr>
        <p:grpSpPr>
          <a:xfrm>
            <a:off x="947835" y="813860"/>
            <a:ext cx="3031962" cy="3124440"/>
            <a:chOff x="947835" y="813860"/>
            <a:chExt cx="3031962" cy="3124440"/>
          </a:xfrm>
        </p:grpSpPr>
        <p:pic>
          <p:nvPicPr>
            <p:cNvPr id="10" name="Picture 9"/>
            <p:cNvPicPr>
              <a:picLocks noChangeAspect="1"/>
            </p:cNvPicPr>
            <p:nvPr/>
          </p:nvPicPr>
          <p:blipFill>
            <a:blip r:embed="rId2"/>
            <a:stretch>
              <a:fillRect/>
            </a:stretch>
          </p:blipFill>
          <p:spPr>
            <a:xfrm>
              <a:off x="947835" y="813860"/>
              <a:ext cx="3031962" cy="3124440"/>
            </a:xfrm>
            <a:prstGeom prst="rect">
              <a:avLst/>
            </a:prstGeom>
          </p:spPr>
        </p:pic>
        <p:sp>
          <p:nvSpPr>
            <p:cNvPr id="14" name="Rectangle 13"/>
            <p:cNvSpPr/>
            <p:nvPr/>
          </p:nvSpPr>
          <p:spPr>
            <a:xfrm>
              <a:off x="1334278" y="2323322"/>
              <a:ext cx="2267338" cy="15484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14"/>
            <p:cNvSpPr/>
            <p:nvPr/>
          </p:nvSpPr>
          <p:spPr>
            <a:xfrm>
              <a:off x="1558212" y="1940767"/>
              <a:ext cx="1530221" cy="1212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8" name="Group 17"/>
          <p:cNvGrpSpPr/>
          <p:nvPr/>
        </p:nvGrpSpPr>
        <p:grpSpPr>
          <a:xfrm>
            <a:off x="4680812" y="1074702"/>
            <a:ext cx="5762625" cy="2752725"/>
            <a:chOff x="4680812" y="1074702"/>
            <a:chExt cx="5762625" cy="2752725"/>
          </a:xfrm>
        </p:grpSpPr>
        <p:pic>
          <p:nvPicPr>
            <p:cNvPr id="13" name="Picture 12"/>
            <p:cNvPicPr>
              <a:picLocks noChangeAspect="1"/>
            </p:cNvPicPr>
            <p:nvPr/>
          </p:nvPicPr>
          <p:blipFill>
            <a:blip r:embed="rId3"/>
            <a:stretch>
              <a:fillRect/>
            </a:stretch>
          </p:blipFill>
          <p:spPr>
            <a:xfrm>
              <a:off x="4680812" y="1074702"/>
              <a:ext cx="5762625" cy="2752725"/>
            </a:xfrm>
            <a:prstGeom prst="rect">
              <a:avLst/>
            </a:prstGeom>
          </p:spPr>
        </p:pic>
        <p:sp>
          <p:nvSpPr>
            <p:cNvPr id="17" name="Rectangle 16"/>
            <p:cNvSpPr/>
            <p:nvPr/>
          </p:nvSpPr>
          <p:spPr>
            <a:xfrm>
              <a:off x="5589037" y="3032449"/>
              <a:ext cx="2794182" cy="2239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2" name="Group 21"/>
          <p:cNvGrpSpPr/>
          <p:nvPr/>
        </p:nvGrpSpPr>
        <p:grpSpPr>
          <a:xfrm>
            <a:off x="947835" y="4112767"/>
            <a:ext cx="5728913" cy="2403423"/>
            <a:chOff x="947835" y="4112767"/>
            <a:chExt cx="5728913" cy="2403423"/>
          </a:xfrm>
        </p:grpSpPr>
        <p:pic>
          <p:nvPicPr>
            <p:cNvPr id="12" name="Picture 11"/>
            <p:cNvPicPr>
              <a:picLocks noChangeAspect="1"/>
            </p:cNvPicPr>
            <p:nvPr/>
          </p:nvPicPr>
          <p:blipFill>
            <a:blip r:embed="rId4"/>
            <a:stretch>
              <a:fillRect/>
            </a:stretch>
          </p:blipFill>
          <p:spPr>
            <a:xfrm>
              <a:off x="947835" y="4112767"/>
              <a:ext cx="5728913" cy="2403423"/>
            </a:xfrm>
            <a:prstGeom prst="rect">
              <a:avLst/>
            </a:prstGeom>
          </p:spPr>
        </p:pic>
        <p:sp>
          <p:nvSpPr>
            <p:cNvPr id="20" name="Rectangle 19"/>
            <p:cNvSpPr/>
            <p:nvPr/>
          </p:nvSpPr>
          <p:spPr>
            <a:xfrm>
              <a:off x="1371600" y="4693298"/>
              <a:ext cx="1716833" cy="1492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20"/>
            <p:cNvSpPr/>
            <p:nvPr/>
          </p:nvSpPr>
          <p:spPr>
            <a:xfrm>
              <a:off x="1642188" y="5521689"/>
              <a:ext cx="2043404" cy="2819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 name="Group 24"/>
          <p:cNvGrpSpPr/>
          <p:nvPr/>
        </p:nvGrpSpPr>
        <p:grpSpPr>
          <a:xfrm>
            <a:off x="7215286" y="3871789"/>
            <a:ext cx="4248149" cy="2885377"/>
            <a:chOff x="7215286" y="3871789"/>
            <a:chExt cx="4248149" cy="2885377"/>
          </a:xfrm>
        </p:grpSpPr>
        <p:pic>
          <p:nvPicPr>
            <p:cNvPr id="11" name="Picture 10"/>
            <p:cNvPicPr>
              <a:picLocks noChangeAspect="1"/>
            </p:cNvPicPr>
            <p:nvPr/>
          </p:nvPicPr>
          <p:blipFill>
            <a:blip r:embed="rId5"/>
            <a:stretch>
              <a:fillRect/>
            </a:stretch>
          </p:blipFill>
          <p:spPr>
            <a:xfrm>
              <a:off x="7215286" y="3871789"/>
              <a:ext cx="4248149" cy="2885377"/>
            </a:xfrm>
            <a:prstGeom prst="rect">
              <a:avLst/>
            </a:prstGeom>
          </p:spPr>
        </p:pic>
        <p:sp>
          <p:nvSpPr>
            <p:cNvPr id="23" name="Rectangle 22"/>
            <p:cNvSpPr/>
            <p:nvPr/>
          </p:nvSpPr>
          <p:spPr>
            <a:xfrm>
              <a:off x="7305869" y="5829536"/>
              <a:ext cx="1306286" cy="1980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p:cNvSpPr/>
            <p:nvPr/>
          </p:nvSpPr>
          <p:spPr>
            <a:xfrm>
              <a:off x="8696131" y="4248986"/>
              <a:ext cx="2192693" cy="7522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048421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57165" y="386841"/>
            <a:ext cx="1427447" cy="322285"/>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solidFill>
                  <a:srgbClr val="FF0000"/>
                </a:solidFill>
              </a:rPr>
              <a:t>Loading CSS</a:t>
            </a:r>
            <a:endParaRPr lang="en-US" sz="2000" b="1" dirty="0">
              <a:solidFill>
                <a:srgbClr val="FF0000"/>
              </a:solidFill>
            </a:endParaRPr>
          </a:p>
        </p:txBody>
      </p:sp>
      <p:grpSp>
        <p:nvGrpSpPr>
          <p:cNvPr id="9" name="Group 8"/>
          <p:cNvGrpSpPr/>
          <p:nvPr/>
        </p:nvGrpSpPr>
        <p:grpSpPr>
          <a:xfrm>
            <a:off x="1102944" y="1000254"/>
            <a:ext cx="7807158" cy="3102023"/>
            <a:chOff x="1485316" y="709127"/>
            <a:chExt cx="9151582" cy="3636204"/>
          </a:xfrm>
        </p:grpSpPr>
        <p:pic>
          <p:nvPicPr>
            <p:cNvPr id="7" name="Picture 6"/>
            <p:cNvPicPr>
              <a:picLocks noChangeAspect="1"/>
            </p:cNvPicPr>
            <p:nvPr/>
          </p:nvPicPr>
          <p:blipFill>
            <a:blip r:embed="rId2"/>
            <a:stretch>
              <a:fillRect/>
            </a:stretch>
          </p:blipFill>
          <p:spPr>
            <a:xfrm>
              <a:off x="1485316" y="709127"/>
              <a:ext cx="9151582" cy="3636204"/>
            </a:xfrm>
            <a:prstGeom prst="rect">
              <a:avLst/>
            </a:prstGeom>
          </p:spPr>
        </p:pic>
        <p:sp>
          <p:nvSpPr>
            <p:cNvPr id="8" name="Rectangle 7"/>
            <p:cNvSpPr/>
            <p:nvPr/>
          </p:nvSpPr>
          <p:spPr>
            <a:xfrm>
              <a:off x="1642188" y="1651518"/>
              <a:ext cx="1334277" cy="2332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 name="TextBox 10"/>
          <p:cNvSpPr txBox="1"/>
          <p:nvPr/>
        </p:nvSpPr>
        <p:spPr>
          <a:xfrm>
            <a:off x="1008290" y="618399"/>
            <a:ext cx="2062065" cy="369332"/>
          </a:xfrm>
          <a:prstGeom prst="rect">
            <a:avLst/>
          </a:prstGeom>
          <a:noFill/>
        </p:spPr>
        <p:txBody>
          <a:bodyPr wrap="square" rtlCol="0">
            <a:spAutoFit/>
          </a:bodyPr>
          <a:lstStyle/>
          <a:p>
            <a:r>
              <a:rPr lang="en-US" dirty="0" err="1" smtClean="0"/>
              <a:t>npm</a:t>
            </a:r>
            <a:r>
              <a:rPr lang="en-US" dirty="0" smtClean="0"/>
              <a:t> run build</a:t>
            </a:r>
            <a:endParaRPr lang="en-US" dirty="0"/>
          </a:p>
        </p:txBody>
      </p:sp>
      <p:pic>
        <p:nvPicPr>
          <p:cNvPr id="12" name="Picture 11"/>
          <p:cNvPicPr>
            <a:picLocks noChangeAspect="1"/>
          </p:cNvPicPr>
          <p:nvPr/>
        </p:nvPicPr>
        <p:blipFill>
          <a:blip r:embed="rId3"/>
          <a:stretch>
            <a:fillRect/>
          </a:stretch>
        </p:blipFill>
        <p:spPr>
          <a:xfrm>
            <a:off x="774830" y="4672010"/>
            <a:ext cx="4591050" cy="962025"/>
          </a:xfrm>
          <a:prstGeom prst="rect">
            <a:avLst/>
          </a:prstGeom>
        </p:spPr>
      </p:pic>
      <p:pic>
        <p:nvPicPr>
          <p:cNvPr id="13" name="Picture 12"/>
          <p:cNvPicPr>
            <a:picLocks noChangeAspect="1"/>
          </p:cNvPicPr>
          <p:nvPr/>
        </p:nvPicPr>
        <p:blipFill>
          <a:blip r:embed="rId4"/>
          <a:stretch>
            <a:fillRect/>
          </a:stretch>
        </p:blipFill>
        <p:spPr>
          <a:xfrm>
            <a:off x="5806924" y="4212189"/>
            <a:ext cx="5665841" cy="2263257"/>
          </a:xfrm>
          <a:prstGeom prst="rect">
            <a:avLst/>
          </a:prstGeom>
        </p:spPr>
      </p:pic>
    </p:spTree>
    <p:extLst>
      <p:ext uri="{BB962C8B-B14F-4D97-AF65-F5344CB8AC3E}">
        <p14:creationId xmlns:p14="http://schemas.microsoft.com/office/powerpoint/2010/main" val="798716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55318" y="254000"/>
            <a:ext cx="2405382" cy="319879"/>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solidFill>
                  <a:srgbClr val="FF0000"/>
                </a:solidFill>
              </a:rPr>
              <a:t>Loading Image</a:t>
            </a:r>
            <a:endParaRPr lang="en-US" sz="2000" b="1" dirty="0">
              <a:solidFill>
                <a:srgbClr val="FF0000"/>
              </a:solidFill>
            </a:endParaRPr>
          </a:p>
        </p:txBody>
      </p:sp>
      <p:sp>
        <p:nvSpPr>
          <p:cNvPr id="6" name="TextBox 5"/>
          <p:cNvSpPr txBox="1"/>
          <p:nvPr/>
        </p:nvSpPr>
        <p:spPr>
          <a:xfrm>
            <a:off x="2125147" y="413939"/>
            <a:ext cx="4135953" cy="369332"/>
          </a:xfrm>
          <a:prstGeom prst="rect">
            <a:avLst/>
          </a:prstGeom>
          <a:noFill/>
        </p:spPr>
        <p:txBody>
          <a:bodyPr wrap="square" rtlCol="0">
            <a:spAutoFit/>
          </a:bodyPr>
          <a:lstStyle/>
          <a:p>
            <a:r>
              <a:rPr lang="en-US" dirty="0" err="1" smtClean="0"/>
              <a:t>npm</a:t>
            </a:r>
            <a:r>
              <a:rPr lang="en-US" dirty="0" smtClean="0"/>
              <a:t> install –save-dev file-loader</a:t>
            </a:r>
            <a:endParaRPr lang="en-US" dirty="0"/>
          </a:p>
        </p:txBody>
      </p:sp>
      <p:grpSp>
        <p:nvGrpSpPr>
          <p:cNvPr id="15" name="Group 14"/>
          <p:cNvGrpSpPr/>
          <p:nvPr/>
        </p:nvGrpSpPr>
        <p:grpSpPr>
          <a:xfrm>
            <a:off x="5819076" y="783271"/>
            <a:ext cx="6044314" cy="3845598"/>
            <a:chOff x="5883470" y="783271"/>
            <a:chExt cx="6044314" cy="3845598"/>
          </a:xfrm>
        </p:grpSpPr>
        <p:pic>
          <p:nvPicPr>
            <p:cNvPr id="10" name="Picture 9"/>
            <p:cNvPicPr>
              <a:picLocks noChangeAspect="1"/>
            </p:cNvPicPr>
            <p:nvPr/>
          </p:nvPicPr>
          <p:blipFill>
            <a:blip r:embed="rId2"/>
            <a:stretch>
              <a:fillRect/>
            </a:stretch>
          </p:blipFill>
          <p:spPr>
            <a:xfrm>
              <a:off x="5883470" y="783271"/>
              <a:ext cx="6044314" cy="3845598"/>
            </a:xfrm>
            <a:prstGeom prst="rect">
              <a:avLst/>
            </a:prstGeom>
          </p:spPr>
        </p:pic>
        <p:grpSp>
          <p:nvGrpSpPr>
            <p:cNvPr id="14" name="Group 13"/>
            <p:cNvGrpSpPr/>
            <p:nvPr/>
          </p:nvGrpSpPr>
          <p:grpSpPr>
            <a:xfrm>
              <a:off x="5982237" y="1616299"/>
              <a:ext cx="4353059" cy="2009104"/>
              <a:chOff x="5982237" y="1616299"/>
              <a:chExt cx="4353059" cy="2009104"/>
            </a:xfrm>
          </p:grpSpPr>
          <p:sp>
            <p:nvSpPr>
              <p:cNvPr id="11" name="Rectangle 10"/>
              <p:cNvSpPr/>
              <p:nvPr/>
            </p:nvSpPr>
            <p:spPr>
              <a:xfrm>
                <a:off x="7894749" y="1616299"/>
                <a:ext cx="2273121" cy="2125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p:cNvSpPr/>
              <p:nvPr/>
            </p:nvSpPr>
            <p:spPr>
              <a:xfrm>
                <a:off x="8133008" y="3071611"/>
                <a:ext cx="2202288" cy="5537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2"/>
              <p:cNvSpPr/>
              <p:nvPr/>
            </p:nvSpPr>
            <p:spPr>
              <a:xfrm>
                <a:off x="5982237" y="2955701"/>
                <a:ext cx="882202" cy="26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9" name="Group 18"/>
          <p:cNvGrpSpPr/>
          <p:nvPr/>
        </p:nvGrpSpPr>
        <p:grpSpPr>
          <a:xfrm>
            <a:off x="655318" y="783271"/>
            <a:ext cx="4981575" cy="5667375"/>
            <a:chOff x="655318" y="783271"/>
            <a:chExt cx="4981575" cy="5667375"/>
          </a:xfrm>
        </p:grpSpPr>
        <p:pic>
          <p:nvPicPr>
            <p:cNvPr id="9" name="Picture 8"/>
            <p:cNvPicPr>
              <a:picLocks noChangeAspect="1"/>
            </p:cNvPicPr>
            <p:nvPr/>
          </p:nvPicPr>
          <p:blipFill>
            <a:blip r:embed="rId3"/>
            <a:stretch>
              <a:fillRect/>
            </a:stretch>
          </p:blipFill>
          <p:spPr>
            <a:xfrm>
              <a:off x="655318" y="783271"/>
              <a:ext cx="4981575" cy="5667375"/>
            </a:xfrm>
            <a:prstGeom prst="rect">
              <a:avLst/>
            </a:prstGeom>
          </p:spPr>
        </p:pic>
        <p:sp>
          <p:nvSpPr>
            <p:cNvPr id="18" name="Rectangle 17"/>
            <p:cNvSpPr/>
            <p:nvPr/>
          </p:nvSpPr>
          <p:spPr>
            <a:xfrm>
              <a:off x="2009104" y="4628869"/>
              <a:ext cx="2562896" cy="1070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 name="Group 3"/>
          <p:cNvGrpSpPr/>
          <p:nvPr/>
        </p:nvGrpSpPr>
        <p:grpSpPr>
          <a:xfrm>
            <a:off x="5820579" y="4760345"/>
            <a:ext cx="4543357" cy="1690301"/>
            <a:chOff x="5820579" y="4760345"/>
            <a:chExt cx="4543357" cy="1690301"/>
          </a:xfrm>
        </p:grpSpPr>
        <p:pic>
          <p:nvPicPr>
            <p:cNvPr id="17" name="Picture 16"/>
            <p:cNvPicPr>
              <a:picLocks noChangeAspect="1"/>
            </p:cNvPicPr>
            <p:nvPr/>
          </p:nvPicPr>
          <p:blipFill>
            <a:blip r:embed="rId4"/>
            <a:stretch>
              <a:fillRect/>
            </a:stretch>
          </p:blipFill>
          <p:spPr>
            <a:xfrm>
              <a:off x="5820579" y="4760345"/>
              <a:ext cx="4543357" cy="1690301"/>
            </a:xfrm>
            <a:prstGeom prst="rect">
              <a:avLst/>
            </a:prstGeom>
          </p:spPr>
        </p:pic>
        <p:sp>
          <p:nvSpPr>
            <p:cNvPr id="3" name="Rectangle 2"/>
            <p:cNvSpPr/>
            <p:nvPr/>
          </p:nvSpPr>
          <p:spPr>
            <a:xfrm>
              <a:off x="6866965" y="5602940"/>
              <a:ext cx="2581836" cy="6454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6990560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55318" y="234681"/>
            <a:ext cx="2405382" cy="319879"/>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solidFill>
                  <a:srgbClr val="FF0000"/>
                </a:solidFill>
              </a:rPr>
              <a:t>Loading Image</a:t>
            </a:r>
            <a:endParaRPr lang="en-US" sz="2000" b="1" dirty="0">
              <a:solidFill>
                <a:srgbClr val="FF0000"/>
              </a:solidFill>
            </a:endParaRPr>
          </a:p>
        </p:txBody>
      </p:sp>
      <p:sp>
        <p:nvSpPr>
          <p:cNvPr id="3" name="TextBox 2"/>
          <p:cNvSpPr txBox="1"/>
          <p:nvPr/>
        </p:nvSpPr>
        <p:spPr>
          <a:xfrm>
            <a:off x="2556590" y="209954"/>
            <a:ext cx="1680560" cy="369332"/>
          </a:xfrm>
          <a:prstGeom prst="rect">
            <a:avLst/>
          </a:prstGeom>
          <a:noFill/>
        </p:spPr>
        <p:txBody>
          <a:bodyPr wrap="square" rtlCol="0">
            <a:spAutoFit/>
          </a:bodyPr>
          <a:lstStyle/>
          <a:p>
            <a:r>
              <a:rPr lang="en-US" dirty="0" err="1" smtClean="0"/>
              <a:t>npm</a:t>
            </a:r>
            <a:r>
              <a:rPr lang="en-US" dirty="0" smtClean="0"/>
              <a:t> run build</a:t>
            </a:r>
            <a:endParaRPr lang="en-US" dirty="0"/>
          </a:p>
        </p:txBody>
      </p:sp>
      <p:grpSp>
        <p:nvGrpSpPr>
          <p:cNvPr id="18" name="Group 17"/>
          <p:cNvGrpSpPr/>
          <p:nvPr/>
        </p:nvGrpSpPr>
        <p:grpSpPr>
          <a:xfrm>
            <a:off x="655319" y="608168"/>
            <a:ext cx="7464812" cy="3403601"/>
            <a:chOff x="984630" y="708070"/>
            <a:chExt cx="7940429" cy="3730520"/>
          </a:xfrm>
        </p:grpSpPr>
        <p:pic>
          <p:nvPicPr>
            <p:cNvPr id="12" name="Picture 11"/>
            <p:cNvPicPr>
              <a:picLocks noChangeAspect="1"/>
            </p:cNvPicPr>
            <p:nvPr/>
          </p:nvPicPr>
          <p:blipFill>
            <a:blip r:embed="rId2"/>
            <a:stretch>
              <a:fillRect/>
            </a:stretch>
          </p:blipFill>
          <p:spPr>
            <a:xfrm>
              <a:off x="984630" y="708070"/>
              <a:ext cx="7940429" cy="3730520"/>
            </a:xfrm>
            <a:prstGeom prst="rect">
              <a:avLst/>
            </a:prstGeom>
          </p:spPr>
        </p:pic>
        <p:grpSp>
          <p:nvGrpSpPr>
            <p:cNvPr id="17" name="Group 16"/>
            <p:cNvGrpSpPr/>
            <p:nvPr/>
          </p:nvGrpSpPr>
          <p:grpSpPr>
            <a:xfrm>
              <a:off x="1159099" y="1590541"/>
              <a:ext cx="6722771" cy="1036749"/>
              <a:chOff x="1159099" y="1590541"/>
              <a:chExt cx="6722771" cy="1036749"/>
            </a:xfrm>
          </p:grpSpPr>
          <p:sp>
            <p:nvSpPr>
              <p:cNvPr id="13" name="Rectangle 12"/>
              <p:cNvSpPr/>
              <p:nvPr/>
            </p:nvSpPr>
            <p:spPr>
              <a:xfrm>
                <a:off x="1159099" y="1590541"/>
                <a:ext cx="2569335" cy="167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p:cNvSpPr/>
              <p:nvPr/>
            </p:nvSpPr>
            <p:spPr>
              <a:xfrm>
                <a:off x="4391696" y="2421228"/>
                <a:ext cx="3490174" cy="2060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19" name="Picture 18"/>
          <p:cNvPicPr>
            <a:picLocks noChangeAspect="1"/>
          </p:cNvPicPr>
          <p:nvPr/>
        </p:nvPicPr>
        <p:blipFill>
          <a:blip r:embed="rId3"/>
          <a:stretch>
            <a:fillRect/>
          </a:stretch>
        </p:blipFill>
        <p:spPr>
          <a:xfrm>
            <a:off x="4941464" y="4132240"/>
            <a:ext cx="4157461" cy="2336675"/>
          </a:xfrm>
          <a:prstGeom prst="rect">
            <a:avLst/>
          </a:prstGeom>
        </p:spPr>
      </p:pic>
    </p:spTree>
    <p:extLst>
      <p:ext uri="{BB962C8B-B14F-4D97-AF65-F5344CB8AC3E}">
        <p14:creationId xmlns:p14="http://schemas.microsoft.com/office/powerpoint/2010/main" val="864305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55318" y="234681"/>
            <a:ext cx="2405382" cy="319879"/>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solidFill>
                  <a:srgbClr val="FF0000"/>
                </a:solidFill>
              </a:rPr>
              <a:t>Loading Font</a:t>
            </a:r>
            <a:endParaRPr lang="en-US" sz="2000" b="1" dirty="0">
              <a:solidFill>
                <a:srgbClr val="FF0000"/>
              </a:solidFill>
            </a:endParaRPr>
          </a:p>
        </p:txBody>
      </p:sp>
      <p:sp>
        <p:nvSpPr>
          <p:cNvPr id="4" name="TextBox 3"/>
          <p:cNvSpPr txBox="1"/>
          <p:nvPr/>
        </p:nvSpPr>
        <p:spPr>
          <a:xfrm>
            <a:off x="981635" y="505699"/>
            <a:ext cx="4135953" cy="369332"/>
          </a:xfrm>
          <a:prstGeom prst="rect">
            <a:avLst/>
          </a:prstGeom>
          <a:noFill/>
        </p:spPr>
        <p:txBody>
          <a:bodyPr wrap="square" rtlCol="0">
            <a:spAutoFit/>
          </a:bodyPr>
          <a:lstStyle/>
          <a:p>
            <a:r>
              <a:rPr lang="en-US" dirty="0" err="1" smtClean="0"/>
              <a:t>npm</a:t>
            </a:r>
            <a:r>
              <a:rPr lang="en-US" dirty="0" smtClean="0"/>
              <a:t> install –save-dev file-loader</a:t>
            </a:r>
            <a:endParaRPr lang="en-US" dirty="0"/>
          </a:p>
        </p:txBody>
      </p:sp>
      <p:grpSp>
        <p:nvGrpSpPr>
          <p:cNvPr id="7" name="Group 6"/>
          <p:cNvGrpSpPr/>
          <p:nvPr/>
        </p:nvGrpSpPr>
        <p:grpSpPr>
          <a:xfrm>
            <a:off x="981635" y="923891"/>
            <a:ext cx="4419600" cy="5248275"/>
            <a:chOff x="981635" y="923891"/>
            <a:chExt cx="4419600" cy="5248275"/>
          </a:xfrm>
        </p:grpSpPr>
        <p:pic>
          <p:nvPicPr>
            <p:cNvPr id="5" name="Picture 4"/>
            <p:cNvPicPr>
              <a:picLocks noChangeAspect="1"/>
            </p:cNvPicPr>
            <p:nvPr/>
          </p:nvPicPr>
          <p:blipFill>
            <a:blip r:embed="rId2"/>
            <a:stretch>
              <a:fillRect/>
            </a:stretch>
          </p:blipFill>
          <p:spPr>
            <a:xfrm>
              <a:off x="981635" y="923891"/>
              <a:ext cx="4419600" cy="5248275"/>
            </a:xfrm>
            <a:prstGeom prst="rect">
              <a:avLst/>
            </a:prstGeom>
          </p:spPr>
        </p:pic>
        <p:sp>
          <p:nvSpPr>
            <p:cNvPr id="6" name="Rectangle 5"/>
            <p:cNvSpPr/>
            <p:nvPr/>
          </p:nvSpPr>
          <p:spPr>
            <a:xfrm>
              <a:off x="2294965" y="4446494"/>
              <a:ext cx="2877670" cy="10847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9" name="Picture 8"/>
          <p:cNvPicPr>
            <a:picLocks noChangeAspect="1"/>
          </p:cNvPicPr>
          <p:nvPr/>
        </p:nvPicPr>
        <p:blipFill>
          <a:blip r:embed="rId3"/>
          <a:stretch>
            <a:fillRect/>
          </a:stretch>
        </p:blipFill>
        <p:spPr>
          <a:xfrm>
            <a:off x="5777194" y="3621742"/>
            <a:ext cx="4766844" cy="2988171"/>
          </a:xfrm>
          <a:prstGeom prst="rect">
            <a:avLst/>
          </a:prstGeom>
        </p:spPr>
      </p:pic>
      <p:grpSp>
        <p:nvGrpSpPr>
          <p:cNvPr id="12" name="Group 11"/>
          <p:cNvGrpSpPr/>
          <p:nvPr/>
        </p:nvGrpSpPr>
        <p:grpSpPr>
          <a:xfrm>
            <a:off x="5777194" y="394620"/>
            <a:ext cx="4766844" cy="3020933"/>
            <a:chOff x="5777194" y="394620"/>
            <a:chExt cx="4766844" cy="3020933"/>
          </a:xfrm>
        </p:grpSpPr>
        <p:pic>
          <p:nvPicPr>
            <p:cNvPr id="8" name="Picture 7"/>
            <p:cNvPicPr>
              <a:picLocks noChangeAspect="1"/>
            </p:cNvPicPr>
            <p:nvPr/>
          </p:nvPicPr>
          <p:blipFill>
            <a:blip r:embed="rId4"/>
            <a:stretch>
              <a:fillRect/>
            </a:stretch>
          </p:blipFill>
          <p:spPr>
            <a:xfrm>
              <a:off x="5777194" y="394620"/>
              <a:ext cx="4766844" cy="3020933"/>
            </a:xfrm>
            <a:prstGeom prst="rect">
              <a:avLst/>
            </a:prstGeom>
          </p:spPr>
        </p:pic>
        <p:sp>
          <p:nvSpPr>
            <p:cNvPr id="10" name="Rectangle 9"/>
            <p:cNvSpPr/>
            <p:nvPr/>
          </p:nvSpPr>
          <p:spPr>
            <a:xfrm>
              <a:off x="7530353" y="763952"/>
              <a:ext cx="2097741" cy="6883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p:cNvSpPr/>
            <p:nvPr/>
          </p:nvSpPr>
          <p:spPr>
            <a:xfrm>
              <a:off x="5916706" y="2572871"/>
              <a:ext cx="1048870" cy="17929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455026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55318" y="234681"/>
            <a:ext cx="2405382" cy="319879"/>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solidFill>
                  <a:srgbClr val="FF0000"/>
                </a:solidFill>
              </a:rPr>
              <a:t>Loading font</a:t>
            </a:r>
            <a:endParaRPr lang="en-US" sz="2000" b="1" dirty="0">
              <a:solidFill>
                <a:srgbClr val="FF0000"/>
              </a:solidFill>
            </a:endParaRPr>
          </a:p>
        </p:txBody>
      </p:sp>
      <p:sp>
        <p:nvSpPr>
          <p:cNvPr id="3" name="TextBox 2"/>
          <p:cNvSpPr txBox="1"/>
          <p:nvPr/>
        </p:nvSpPr>
        <p:spPr>
          <a:xfrm>
            <a:off x="655318" y="612654"/>
            <a:ext cx="1680560" cy="369332"/>
          </a:xfrm>
          <a:prstGeom prst="rect">
            <a:avLst/>
          </a:prstGeom>
          <a:noFill/>
        </p:spPr>
        <p:txBody>
          <a:bodyPr wrap="square" rtlCol="0">
            <a:spAutoFit/>
          </a:bodyPr>
          <a:lstStyle/>
          <a:p>
            <a:r>
              <a:rPr lang="en-US" dirty="0" err="1" smtClean="0"/>
              <a:t>npm</a:t>
            </a:r>
            <a:r>
              <a:rPr lang="en-US" dirty="0" smtClean="0"/>
              <a:t> run build</a:t>
            </a:r>
            <a:endParaRPr lang="en-US" dirty="0"/>
          </a:p>
        </p:txBody>
      </p:sp>
      <p:grpSp>
        <p:nvGrpSpPr>
          <p:cNvPr id="13" name="Group 12"/>
          <p:cNvGrpSpPr/>
          <p:nvPr/>
        </p:nvGrpSpPr>
        <p:grpSpPr>
          <a:xfrm>
            <a:off x="655318" y="1066387"/>
            <a:ext cx="7590864" cy="3450572"/>
            <a:chOff x="728383" y="753875"/>
            <a:chExt cx="8763000" cy="3933825"/>
          </a:xfrm>
        </p:grpSpPr>
        <p:pic>
          <p:nvPicPr>
            <p:cNvPr id="10" name="Picture 9"/>
            <p:cNvPicPr>
              <a:picLocks noChangeAspect="1"/>
            </p:cNvPicPr>
            <p:nvPr/>
          </p:nvPicPr>
          <p:blipFill>
            <a:blip r:embed="rId2"/>
            <a:stretch>
              <a:fillRect/>
            </a:stretch>
          </p:blipFill>
          <p:spPr>
            <a:xfrm>
              <a:off x="728383" y="753875"/>
              <a:ext cx="8763000" cy="3933825"/>
            </a:xfrm>
            <a:prstGeom prst="rect">
              <a:avLst/>
            </a:prstGeom>
          </p:spPr>
        </p:pic>
        <p:sp>
          <p:nvSpPr>
            <p:cNvPr id="11" name="Rectangle 10"/>
            <p:cNvSpPr/>
            <p:nvPr/>
          </p:nvSpPr>
          <p:spPr>
            <a:xfrm>
              <a:off x="923365" y="1730188"/>
              <a:ext cx="2572870" cy="2599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p:cNvSpPr/>
            <p:nvPr/>
          </p:nvSpPr>
          <p:spPr>
            <a:xfrm>
              <a:off x="4237150" y="2967318"/>
              <a:ext cx="3696615" cy="2420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4" name="Picture 13"/>
          <p:cNvPicPr>
            <a:picLocks noChangeAspect="1"/>
          </p:cNvPicPr>
          <p:nvPr/>
        </p:nvPicPr>
        <p:blipFill>
          <a:blip r:embed="rId3"/>
          <a:stretch>
            <a:fillRect/>
          </a:stretch>
        </p:blipFill>
        <p:spPr>
          <a:xfrm>
            <a:off x="1238930" y="4685761"/>
            <a:ext cx="5057775" cy="1543050"/>
          </a:xfrm>
          <a:prstGeom prst="rect">
            <a:avLst/>
          </a:prstGeom>
        </p:spPr>
      </p:pic>
      <p:pic>
        <p:nvPicPr>
          <p:cNvPr id="15" name="Picture 14"/>
          <p:cNvPicPr>
            <a:picLocks noChangeAspect="1"/>
          </p:cNvPicPr>
          <p:nvPr/>
        </p:nvPicPr>
        <p:blipFill>
          <a:blip r:embed="rId4"/>
          <a:stretch>
            <a:fillRect/>
          </a:stretch>
        </p:blipFill>
        <p:spPr>
          <a:xfrm>
            <a:off x="6609790" y="5270544"/>
            <a:ext cx="4596093" cy="749816"/>
          </a:xfrm>
          <a:prstGeom prst="rect">
            <a:avLst/>
          </a:prstGeom>
        </p:spPr>
      </p:pic>
    </p:spTree>
    <p:extLst>
      <p:ext uri="{BB962C8B-B14F-4D97-AF65-F5344CB8AC3E}">
        <p14:creationId xmlns:p14="http://schemas.microsoft.com/office/powerpoint/2010/main" val="36115130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55318" y="234681"/>
            <a:ext cx="2405382" cy="319879"/>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solidFill>
                  <a:srgbClr val="FF0000"/>
                </a:solidFill>
              </a:rPr>
              <a:t>Loading Data</a:t>
            </a:r>
            <a:endParaRPr lang="en-US" sz="2000" b="1" dirty="0">
              <a:solidFill>
                <a:srgbClr val="FF0000"/>
              </a:solidFill>
            </a:endParaRPr>
          </a:p>
        </p:txBody>
      </p:sp>
      <p:sp>
        <p:nvSpPr>
          <p:cNvPr id="3" name="TextBox 2"/>
          <p:cNvSpPr txBox="1"/>
          <p:nvPr/>
        </p:nvSpPr>
        <p:spPr>
          <a:xfrm>
            <a:off x="703807" y="560818"/>
            <a:ext cx="4713786" cy="369332"/>
          </a:xfrm>
          <a:prstGeom prst="rect">
            <a:avLst/>
          </a:prstGeom>
          <a:noFill/>
        </p:spPr>
        <p:txBody>
          <a:bodyPr wrap="square" rtlCol="0">
            <a:spAutoFit/>
          </a:bodyPr>
          <a:lstStyle/>
          <a:p>
            <a:r>
              <a:rPr lang="en-US" dirty="0" err="1"/>
              <a:t>npm</a:t>
            </a:r>
            <a:r>
              <a:rPr lang="en-US" dirty="0"/>
              <a:t> install --save-dev csv-loader xml-loader</a:t>
            </a:r>
          </a:p>
        </p:txBody>
      </p:sp>
      <p:grpSp>
        <p:nvGrpSpPr>
          <p:cNvPr id="12" name="Group 11"/>
          <p:cNvGrpSpPr/>
          <p:nvPr/>
        </p:nvGrpSpPr>
        <p:grpSpPr>
          <a:xfrm>
            <a:off x="476024" y="1070178"/>
            <a:ext cx="4902756" cy="4694128"/>
            <a:chOff x="655318" y="908813"/>
            <a:chExt cx="5417729" cy="5187187"/>
          </a:xfrm>
        </p:grpSpPr>
        <p:pic>
          <p:nvPicPr>
            <p:cNvPr id="10" name="Picture 9"/>
            <p:cNvPicPr>
              <a:picLocks noChangeAspect="1"/>
            </p:cNvPicPr>
            <p:nvPr/>
          </p:nvPicPr>
          <p:blipFill>
            <a:blip r:embed="rId2"/>
            <a:stretch>
              <a:fillRect/>
            </a:stretch>
          </p:blipFill>
          <p:spPr>
            <a:xfrm>
              <a:off x="655318" y="908813"/>
              <a:ext cx="5417729" cy="5187187"/>
            </a:xfrm>
            <a:prstGeom prst="rect">
              <a:avLst/>
            </a:prstGeom>
          </p:spPr>
        </p:pic>
        <p:sp>
          <p:nvSpPr>
            <p:cNvPr id="11" name="Rectangle 10"/>
            <p:cNvSpPr/>
            <p:nvPr/>
          </p:nvSpPr>
          <p:spPr>
            <a:xfrm>
              <a:off x="1792941" y="3424518"/>
              <a:ext cx="2339788" cy="20439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8" name="Group 17"/>
          <p:cNvGrpSpPr/>
          <p:nvPr/>
        </p:nvGrpSpPr>
        <p:grpSpPr>
          <a:xfrm>
            <a:off x="5701273" y="127105"/>
            <a:ext cx="5469264" cy="3508584"/>
            <a:chOff x="5701273" y="127105"/>
            <a:chExt cx="5469264" cy="3508584"/>
          </a:xfrm>
        </p:grpSpPr>
        <p:grpSp>
          <p:nvGrpSpPr>
            <p:cNvPr id="16" name="Group 15"/>
            <p:cNvGrpSpPr/>
            <p:nvPr/>
          </p:nvGrpSpPr>
          <p:grpSpPr>
            <a:xfrm>
              <a:off x="5701273" y="127105"/>
              <a:ext cx="5469264" cy="3508584"/>
              <a:chOff x="5701273" y="127105"/>
              <a:chExt cx="5469264" cy="3508584"/>
            </a:xfrm>
          </p:grpSpPr>
          <p:pic>
            <p:nvPicPr>
              <p:cNvPr id="13" name="Picture 12"/>
              <p:cNvPicPr>
                <a:picLocks noChangeAspect="1"/>
              </p:cNvPicPr>
              <p:nvPr/>
            </p:nvPicPr>
            <p:blipFill>
              <a:blip r:embed="rId3"/>
              <a:stretch>
                <a:fillRect/>
              </a:stretch>
            </p:blipFill>
            <p:spPr>
              <a:xfrm>
                <a:off x="5701273" y="127105"/>
                <a:ext cx="5469264" cy="3508584"/>
              </a:xfrm>
              <a:prstGeom prst="rect">
                <a:avLst/>
              </a:prstGeom>
            </p:spPr>
          </p:pic>
          <p:sp>
            <p:nvSpPr>
              <p:cNvPr id="15" name="Rectangle 14"/>
              <p:cNvSpPr/>
              <p:nvPr/>
            </p:nvSpPr>
            <p:spPr>
              <a:xfrm>
                <a:off x="8211671" y="234681"/>
                <a:ext cx="2895600" cy="15761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Rectangle 16"/>
            <p:cNvSpPr/>
            <p:nvPr/>
          </p:nvSpPr>
          <p:spPr>
            <a:xfrm>
              <a:off x="5818094" y="2160494"/>
              <a:ext cx="1532965" cy="1613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0" name="Group 19"/>
          <p:cNvGrpSpPr/>
          <p:nvPr/>
        </p:nvGrpSpPr>
        <p:grpSpPr>
          <a:xfrm>
            <a:off x="5701273" y="3742200"/>
            <a:ext cx="5469265" cy="2882718"/>
            <a:chOff x="5701273" y="3742200"/>
            <a:chExt cx="5469265" cy="2882718"/>
          </a:xfrm>
        </p:grpSpPr>
        <p:pic>
          <p:nvPicPr>
            <p:cNvPr id="14" name="Picture 13"/>
            <p:cNvPicPr>
              <a:picLocks noChangeAspect="1"/>
            </p:cNvPicPr>
            <p:nvPr/>
          </p:nvPicPr>
          <p:blipFill>
            <a:blip r:embed="rId4"/>
            <a:stretch>
              <a:fillRect/>
            </a:stretch>
          </p:blipFill>
          <p:spPr>
            <a:xfrm>
              <a:off x="5701273" y="3742200"/>
              <a:ext cx="5469265" cy="2882718"/>
            </a:xfrm>
            <a:prstGeom prst="rect">
              <a:avLst/>
            </a:prstGeom>
          </p:spPr>
        </p:pic>
        <p:sp>
          <p:nvSpPr>
            <p:cNvPr id="19" name="Rectangle 18"/>
            <p:cNvSpPr/>
            <p:nvPr/>
          </p:nvSpPr>
          <p:spPr>
            <a:xfrm>
              <a:off x="8301318" y="5576047"/>
              <a:ext cx="1075764" cy="1882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1613010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55318" y="234681"/>
            <a:ext cx="2405382" cy="319879"/>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solidFill>
                  <a:srgbClr val="FF0000"/>
                </a:solidFill>
              </a:rPr>
              <a:t>Loading font</a:t>
            </a:r>
            <a:endParaRPr lang="en-US" sz="2000" b="1" dirty="0">
              <a:solidFill>
                <a:srgbClr val="FF0000"/>
              </a:solidFill>
            </a:endParaRPr>
          </a:p>
        </p:txBody>
      </p:sp>
      <p:sp>
        <p:nvSpPr>
          <p:cNvPr id="3" name="TextBox 2"/>
          <p:cNvSpPr txBox="1"/>
          <p:nvPr/>
        </p:nvSpPr>
        <p:spPr>
          <a:xfrm>
            <a:off x="464203" y="684570"/>
            <a:ext cx="1680560" cy="369332"/>
          </a:xfrm>
          <a:prstGeom prst="rect">
            <a:avLst/>
          </a:prstGeom>
          <a:noFill/>
        </p:spPr>
        <p:txBody>
          <a:bodyPr wrap="square" rtlCol="0">
            <a:spAutoFit/>
          </a:bodyPr>
          <a:lstStyle/>
          <a:p>
            <a:r>
              <a:rPr lang="en-US" dirty="0" err="1" smtClean="0"/>
              <a:t>npm</a:t>
            </a:r>
            <a:r>
              <a:rPr lang="en-US" dirty="0" smtClean="0"/>
              <a:t> run build</a:t>
            </a:r>
            <a:endParaRPr lang="en-US" dirty="0"/>
          </a:p>
        </p:txBody>
      </p:sp>
      <p:grpSp>
        <p:nvGrpSpPr>
          <p:cNvPr id="12" name="Group 11"/>
          <p:cNvGrpSpPr/>
          <p:nvPr/>
        </p:nvGrpSpPr>
        <p:grpSpPr>
          <a:xfrm>
            <a:off x="464203" y="1189813"/>
            <a:ext cx="7227515" cy="3531180"/>
            <a:chOff x="813826" y="734825"/>
            <a:chExt cx="8753475" cy="4276725"/>
          </a:xfrm>
        </p:grpSpPr>
        <p:pic>
          <p:nvPicPr>
            <p:cNvPr id="10" name="Picture 9"/>
            <p:cNvPicPr>
              <a:picLocks noChangeAspect="1"/>
            </p:cNvPicPr>
            <p:nvPr/>
          </p:nvPicPr>
          <p:blipFill>
            <a:blip r:embed="rId2"/>
            <a:stretch>
              <a:fillRect/>
            </a:stretch>
          </p:blipFill>
          <p:spPr>
            <a:xfrm>
              <a:off x="813826" y="734825"/>
              <a:ext cx="8753475" cy="4276725"/>
            </a:xfrm>
            <a:prstGeom prst="rect">
              <a:avLst/>
            </a:prstGeom>
          </p:spPr>
        </p:pic>
        <p:sp>
          <p:nvSpPr>
            <p:cNvPr id="11" name="Rectangle 10"/>
            <p:cNvSpPr/>
            <p:nvPr/>
          </p:nvSpPr>
          <p:spPr>
            <a:xfrm>
              <a:off x="4320988" y="3729318"/>
              <a:ext cx="4509247" cy="7709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3" name="Picture 12"/>
          <p:cNvPicPr>
            <a:picLocks noChangeAspect="1"/>
          </p:cNvPicPr>
          <p:nvPr/>
        </p:nvPicPr>
        <p:blipFill>
          <a:blip r:embed="rId3"/>
          <a:stretch>
            <a:fillRect/>
          </a:stretch>
        </p:blipFill>
        <p:spPr>
          <a:xfrm>
            <a:off x="8061235" y="869236"/>
            <a:ext cx="3853286" cy="3466275"/>
          </a:xfrm>
          <a:prstGeom prst="rect">
            <a:avLst/>
          </a:prstGeom>
        </p:spPr>
      </p:pic>
    </p:spTree>
    <p:extLst>
      <p:ext uri="{BB962C8B-B14F-4D97-AF65-F5344CB8AC3E}">
        <p14:creationId xmlns:p14="http://schemas.microsoft.com/office/powerpoint/2010/main" val="1635120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55318" y="234681"/>
            <a:ext cx="2405382" cy="319879"/>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FF0000"/>
                </a:solidFill>
              </a:rPr>
              <a:t>Html</a:t>
            </a:r>
            <a:r>
              <a:rPr lang="en-US" sz="2000" dirty="0">
                <a:solidFill>
                  <a:srgbClr val="FF0000"/>
                </a:solidFill>
              </a:rPr>
              <a:t> </a:t>
            </a:r>
            <a:r>
              <a:rPr lang="en-US" sz="2000" b="1" dirty="0" err="1">
                <a:solidFill>
                  <a:srgbClr val="FF0000"/>
                </a:solidFill>
              </a:rPr>
              <a:t>WebpackPlugin</a:t>
            </a:r>
            <a:endParaRPr lang="en-US" sz="2000" b="1" dirty="0">
              <a:solidFill>
                <a:srgbClr val="FF0000"/>
              </a:solidFill>
            </a:endParaRPr>
          </a:p>
        </p:txBody>
      </p:sp>
      <p:sp>
        <p:nvSpPr>
          <p:cNvPr id="3" name="TextBox 2"/>
          <p:cNvSpPr txBox="1"/>
          <p:nvPr/>
        </p:nvSpPr>
        <p:spPr>
          <a:xfrm>
            <a:off x="581894" y="428219"/>
            <a:ext cx="4289604" cy="369332"/>
          </a:xfrm>
          <a:prstGeom prst="rect">
            <a:avLst/>
          </a:prstGeom>
          <a:noFill/>
        </p:spPr>
        <p:txBody>
          <a:bodyPr wrap="square" rtlCol="0">
            <a:spAutoFit/>
          </a:bodyPr>
          <a:lstStyle/>
          <a:p>
            <a:r>
              <a:rPr lang="en-US" dirty="0" err="1"/>
              <a:t>npm</a:t>
            </a:r>
            <a:r>
              <a:rPr lang="en-US" dirty="0"/>
              <a:t> install --save-dev csv-loader xml-loader</a:t>
            </a:r>
          </a:p>
        </p:txBody>
      </p:sp>
      <p:grpSp>
        <p:nvGrpSpPr>
          <p:cNvPr id="20" name="Group 19"/>
          <p:cNvGrpSpPr/>
          <p:nvPr/>
        </p:nvGrpSpPr>
        <p:grpSpPr>
          <a:xfrm>
            <a:off x="6072771" y="394620"/>
            <a:ext cx="5881834" cy="2882433"/>
            <a:chOff x="6072771" y="394620"/>
            <a:chExt cx="5881834" cy="2882433"/>
          </a:xfrm>
        </p:grpSpPr>
        <p:pic>
          <p:nvPicPr>
            <p:cNvPr id="16" name="Picture 15"/>
            <p:cNvPicPr>
              <a:picLocks noChangeAspect="1"/>
            </p:cNvPicPr>
            <p:nvPr/>
          </p:nvPicPr>
          <p:blipFill>
            <a:blip r:embed="rId2"/>
            <a:stretch>
              <a:fillRect/>
            </a:stretch>
          </p:blipFill>
          <p:spPr>
            <a:xfrm>
              <a:off x="6072771" y="394620"/>
              <a:ext cx="5881834" cy="2882433"/>
            </a:xfrm>
            <a:prstGeom prst="rect">
              <a:avLst/>
            </a:prstGeom>
          </p:spPr>
        </p:pic>
        <p:sp>
          <p:nvSpPr>
            <p:cNvPr id="18" name="Rectangle 17"/>
            <p:cNvSpPr/>
            <p:nvPr/>
          </p:nvSpPr>
          <p:spPr>
            <a:xfrm>
              <a:off x="6158753" y="2492188"/>
              <a:ext cx="1201271" cy="2241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p:cNvSpPr/>
            <p:nvPr/>
          </p:nvSpPr>
          <p:spPr>
            <a:xfrm>
              <a:off x="8005482" y="824753"/>
              <a:ext cx="3325906" cy="5199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 name="Group 24"/>
          <p:cNvGrpSpPr/>
          <p:nvPr/>
        </p:nvGrpSpPr>
        <p:grpSpPr>
          <a:xfrm>
            <a:off x="6072771" y="3530896"/>
            <a:ext cx="5881834" cy="3144168"/>
            <a:chOff x="6072772" y="3360362"/>
            <a:chExt cx="5881834" cy="3144168"/>
          </a:xfrm>
        </p:grpSpPr>
        <p:pic>
          <p:nvPicPr>
            <p:cNvPr id="17" name="Picture 16"/>
            <p:cNvPicPr>
              <a:picLocks noChangeAspect="1"/>
            </p:cNvPicPr>
            <p:nvPr/>
          </p:nvPicPr>
          <p:blipFill>
            <a:blip r:embed="rId3"/>
            <a:stretch>
              <a:fillRect/>
            </a:stretch>
          </p:blipFill>
          <p:spPr>
            <a:xfrm>
              <a:off x="6072772" y="3360362"/>
              <a:ext cx="5881834" cy="3144168"/>
            </a:xfrm>
            <a:prstGeom prst="rect">
              <a:avLst/>
            </a:prstGeom>
          </p:spPr>
        </p:pic>
        <p:sp>
          <p:nvSpPr>
            <p:cNvPr id="21" name="Rectangle 20"/>
            <p:cNvSpPr/>
            <p:nvPr/>
          </p:nvSpPr>
          <p:spPr>
            <a:xfrm>
              <a:off x="6158753" y="5307106"/>
              <a:ext cx="1201271" cy="17929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p:cNvSpPr/>
            <p:nvPr/>
          </p:nvSpPr>
          <p:spPr>
            <a:xfrm>
              <a:off x="8005482" y="4016188"/>
              <a:ext cx="2411506" cy="1524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p:cNvSpPr/>
            <p:nvPr/>
          </p:nvSpPr>
          <p:spPr>
            <a:xfrm>
              <a:off x="8328212" y="4625788"/>
              <a:ext cx="2868706" cy="2061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p:cNvSpPr/>
            <p:nvPr/>
          </p:nvSpPr>
          <p:spPr>
            <a:xfrm>
              <a:off x="8301318" y="5118847"/>
              <a:ext cx="3110753" cy="4930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0" name="Group 29"/>
          <p:cNvGrpSpPr/>
          <p:nvPr/>
        </p:nvGrpSpPr>
        <p:grpSpPr>
          <a:xfrm>
            <a:off x="655317" y="797551"/>
            <a:ext cx="5204173" cy="3182778"/>
            <a:chOff x="577924" y="1008249"/>
            <a:chExt cx="5288282" cy="3234218"/>
          </a:xfrm>
        </p:grpSpPr>
        <p:pic>
          <p:nvPicPr>
            <p:cNvPr id="15" name="Picture 14"/>
            <p:cNvPicPr>
              <a:picLocks noChangeAspect="1"/>
            </p:cNvPicPr>
            <p:nvPr/>
          </p:nvPicPr>
          <p:blipFill>
            <a:blip r:embed="rId4"/>
            <a:stretch>
              <a:fillRect/>
            </a:stretch>
          </p:blipFill>
          <p:spPr>
            <a:xfrm>
              <a:off x="577924" y="1008249"/>
              <a:ext cx="5288282" cy="3234218"/>
            </a:xfrm>
            <a:prstGeom prst="rect">
              <a:avLst/>
            </a:prstGeom>
          </p:spPr>
        </p:pic>
        <p:sp>
          <p:nvSpPr>
            <p:cNvPr id="26" name="Rectangle 25"/>
            <p:cNvSpPr/>
            <p:nvPr/>
          </p:nvSpPr>
          <p:spPr>
            <a:xfrm>
              <a:off x="2339788" y="1595718"/>
              <a:ext cx="3388659" cy="17929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Rectangle 27"/>
            <p:cNvSpPr/>
            <p:nvPr/>
          </p:nvSpPr>
          <p:spPr>
            <a:xfrm>
              <a:off x="2572871" y="3585882"/>
              <a:ext cx="1972235" cy="1703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p:cNvGrpSpPr/>
          <p:nvPr/>
        </p:nvGrpSpPr>
        <p:grpSpPr>
          <a:xfrm>
            <a:off x="307262" y="4062662"/>
            <a:ext cx="5552228" cy="2442430"/>
            <a:chOff x="307262" y="4062662"/>
            <a:chExt cx="5552228" cy="2442430"/>
          </a:xfrm>
        </p:grpSpPr>
        <p:pic>
          <p:nvPicPr>
            <p:cNvPr id="33" name="Picture 32"/>
            <p:cNvPicPr>
              <a:picLocks noChangeAspect="1"/>
            </p:cNvPicPr>
            <p:nvPr/>
          </p:nvPicPr>
          <p:blipFill>
            <a:blip r:embed="rId5"/>
            <a:stretch>
              <a:fillRect/>
            </a:stretch>
          </p:blipFill>
          <p:spPr>
            <a:xfrm>
              <a:off x="307262" y="4062662"/>
              <a:ext cx="5552228" cy="2442430"/>
            </a:xfrm>
            <a:prstGeom prst="rect">
              <a:avLst/>
            </a:prstGeom>
          </p:spPr>
        </p:pic>
        <p:sp>
          <p:nvSpPr>
            <p:cNvPr id="34" name="Rectangle 33"/>
            <p:cNvSpPr/>
            <p:nvPr/>
          </p:nvSpPr>
          <p:spPr>
            <a:xfrm>
              <a:off x="430306" y="4899416"/>
              <a:ext cx="995082" cy="2035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776401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8200" y="365126"/>
            <a:ext cx="10515600" cy="60693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solidFill>
                  <a:srgbClr val="FF0000"/>
                </a:solidFill>
              </a:rPr>
              <a:t>Encapsulation</a:t>
            </a:r>
            <a:endParaRPr lang="en-US" sz="3000" b="1" dirty="0">
              <a:solidFill>
                <a:srgbClr val="00B0F0"/>
              </a:solidFill>
            </a:endParaRPr>
          </a:p>
        </p:txBody>
      </p:sp>
      <p:sp>
        <p:nvSpPr>
          <p:cNvPr id="4" name="Content Placeholder 2"/>
          <p:cNvSpPr txBox="1">
            <a:spLocks/>
          </p:cNvSpPr>
          <p:nvPr/>
        </p:nvSpPr>
        <p:spPr>
          <a:xfrm>
            <a:off x="838200" y="847726"/>
            <a:ext cx="10515600" cy="51150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t>Encapsulation is the process of bundling data and operations on the data together in an entity.</a:t>
            </a:r>
          </a:p>
          <a:p>
            <a:pPr marL="0" indent="0">
              <a:buFont typeface="Arial" panose="020B0604020202020204" pitchFamily="34" charset="0"/>
              <a:buNone/>
            </a:pPr>
            <a:endParaRPr lang="en-US" dirty="0">
              <a:solidFill>
                <a:srgbClr val="FF0000"/>
              </a:solidFill>
            </a:endParaRPr>
          </a:p>
        </p:txBody>
      </p:sp>
      <p:pic>
        <p:nvPicPr>
          <p:cNvPr id="7" name="Picture 6"/>
          <p:cNvPicPr>
            <a:picLocks noChangeAspect="1"/>
          </p:cNvPicPr>
          <p:nvPr/>
        </p:nvPicPr>
        <p:blipFill>
          <a:blip r:embed="rId2"/>
          <a:stretch>
            <a:fillRect/>
          </a:stretch>
        </p:blipFill>
        <p:spPr>
          <a:xfrm>
            <a:off x="7048500" y="1457646"/>
            <a:ext cx="4800600" cy="2009775"/>
          </a:xfrm>
          <a:prstGeom prst="rect">
            <a:avLst/>
          </a:prstGeom>
        </p:spPr>
      </p:pic>
      <p:pic>
        <p:nvPicPr>
          <p:cNvPr id="8" name="Picture 7"/>
          <p:cNvPicPr>
            <a:picLocks noChangeAspect="1"/>
          </p:cNvPicPr>
          <p:nvPr/>
        </p:nvPicPr>
        <p:blipFill>
          <a:blip r:embed="rId3"/>
          <a:stretch>
            <a:fillRect/>
          </a:stretch>
        </p:blipFill>
        <p:spPr>
          <a:xfrm>
            <a:off x="7086600" y="3700462"/>
            <a:ext cx="4114800" cy="1552575"/>
          </a:xfrm>
          <a:prstGeom prst="rect">
            <a:avLst/>
          </a:prstGeom>
        </p:spPr>
      </p:pic>
      <p:grpSp>
        <p:nvGrpSpPr>
          <p:cNvPr id="10" name="Group 9"/>
          <p:cNvGrpSpPr/>
          <p:nvPr/>
        </p:nvGrpSpPr>
        <p:grpSpPr>
          <a:xfrm>
            <a:off x="1057275" y="1314450"/>
            <a:ext cx="5810250" cy="5314058"/>
            <a:chOff x="1057275" y="1314450"/>
            <a:chExt cx="5810250" cy="5314058"/>
          </a:xfrm>
        </p:grpSpPr>
        <p:pic>
          <p:nvPicPr>
            <p:cNvPr id="6" name="Picture 5"/>
            <p:cNvPicPr>
              <a:picLocks noChangeAspect="1"/>
            </p:cNvPicPr>
            <p:nvPr/>
          </p:nvPicPr>
          <p:blipFill>
            <a:blip r:embed="rId4"/>
            <a:stretch>
              <a:fillRect/>
            </a:stretch>
          </p:blipFill>
          <p:spPr>
            <a:xfrm>
              <a:off x="1057275" y="1314450"/>
              <a:ext cx="5810250" cy="5314058"/>
            </a:xfrm>
            <a:prstGeom prst="rect">
              <a:avLst/>
            </a:prstGeom>
          </p:spPr>
        </p:pic>
        <p:sp>
          <p:nvSpPr>
            <p:cNvPr id="9" name="Rectangle 8"/>
            <p:cNvSpPr/>
            <p:nvPr/>
          </p:nvSpPr>
          <p:spPr>
            <a:xfrm>
              <a:off x="2028825" y="2105025"/>
              <a:ext cx="1504950" cy="323850"/>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06587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09106" y="243645"/>
            <a:ext cx="2405382" cy="319879"/>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FF0000"/>
                </a:solidFill>
              </a:rPr>
              <a:t>Html</a:t>
            </a:r>
            <a:r>
              <a:rPr lang="en-US" sz="2000" dirty="0">
                <a:solidFill>
                  <a:srgbClr val="FF0000"/>
                </a:solidFill>
              </a:rPr>
              <a:t> </a:t>
            </a:r>
            <a:r>
              <a:rPr lang="en-US" sz="2000" b="1" dirty="0" err="1">
                <a:solidFill>
                  <a:srgbClr val="FF0000"/>
                </a:solidFill>
              </a:rPr>
              <a:t>WebpackPlugin</a:t>
            </a:r>
            <a:endParaRPr lang="en-US" sz="2000" b="1" dirty="0">
              <a:solidFill>
                <a:srgbClr val="FF0000"/>
              </a:solidFill>
            </a:endParaRPr>
          </a:p>
        </p:txBody>
      </p:sp>
      <p:sp>
        <p:nvSpPr>
          <p:cNvPr id="3" name="TextBox 2"/>
          <p:cNvSpPr txBox="1"/>
          <p:nvPr/>
        </p:nvSpPr>
        <p:spPr>
          <a:xfrm>
            <a:off x="3011329" y="194192"/>
            <a:ext cx="1784789" cy="369332"/>
          </a:xfrm>
          <a:prstGeom prst="rect">
            <a:avLst/>
          </a:prstGeom>
          <a:noFill/>
        </p:spPr>
        <p:txBody>
          <a:bodyPr wrap="square" rtlCol="0">
            <a:spAutoFit/>
          </a:bodyPr>
          <a:lstStyle/>
          <a:p>
            <a:r>
              <a:rPr lang="en-US" dirty="0" err="1"/>
              <a:t>npm</a:t>
            </a:r>
            <a:r>
              <a:rPr lang="en-US" dirty="0"/>
              <a:t> </a:t>
            </a:r>
            <a:r>
              <a:rPr lang="en-US" dirty="0" smtClean="0"/>
              <a:t>run build</a:t>
            </a:r>
            <a:endParaRPr lang="en-US" dirty="0"/>
          </a:p>
        </p:txBody>
      </p:sp>
      <p:grpSp>
        <p:nvGrpSpPr>
          <p:cNvPr id="23" name="Group 22"/>
          <p:cNvGrpSpPr/>
          <p:nvPr/>
        </p:nvGrpSpPr>
        <p:grpSpPr>
          <a:xfrm>
            <a:off x="776287" y="821391"/>
            <a:ext cx="5762625" cy="1485900"/>
            <a:chOff x="776287" y="821391"/>
            <a:chExt cx="5762625" cy="1485900"/>
          </a:xfrm>
        </p:grpSpPr>
        <p:pic>
          <p:nvPicPr>
            <p:cNvPr id="21" name="Picture 20"/>
            <p:cNvPicPr>
              <a:picLocks noChangeAspect="1"/>
            </p:cNvPicPr>
            <p:nvPr/>
          </p:nvPicPr>
          <p:blipFill>
            <a:blip r:embed="rId2"/>
            <a:stretch>
              <a:fillRect/>
            </a:stretch>
          </p:blipFill>
          <p:spPr>
            <a:xfrm>
              <a:off x="776287" y="821391"/>
              <a:ext cx="5762625" cy="1485900"/>
            </a:xfrm>
            <a:prstGeom prst="rect">
              <a:avLst/>
            </a:prstGeom>
          </p:spPr>
        </p:pic>
        <p:sp>
          <p:nvSpPr>
            <p:cNvPr id="22" name="Rectangle 21"/>
            <p:cNvSpPr/>
            <p:nvPr/>
          </p:nvSpPr>
          <p:spPr>
            <a:xfrm>
              <a:off x="1183341" y="1918447"/>
              <a:ext cx="3433483" cy="2330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 name="TextBox 23"/>
          <p:cNvSpPr txBox="1"/>
          <p:nvPr/>
        </p:nvSpPr>
        <p:spPr>
          <a:xfrm>
            <a:off x="6945966" y="821391"/>
            <a:ext cx="4267200" cy="1477328"/>
          </a:xfrm>
          <a:prstGeom prst="rect">
            <a:avLst/>
          </a:prstGeom>
          <a:noFill/>
        </p:spPr>
        <p:txBody>
          <a:bodyPr wrap="square" rtlCol="0">
            <a:spAutoFit/>
          </a:bodyPr>
          <a:lstStyle/>
          <a:p>
            <a:r>
              <a:rPr lang="en-US" dirty="0" smtClean="0"/>
              <a:t>It </a:t>
            </a:r>
            <a:r>
              <a:rPr lang="en-US" dirty="0"/>
              <a:t>will replace our index.html file with a newly generated </a:t>
            </a:r>
            <a:r>
              <a:rPr lang="en-US" dirty="0" smtClean="0"/>
              <a:t>one .</a:t>
            </a:r>
          </a:p>
          <a:p>
            <a:r>
              <a:rPr lang="en-US" dirty="0" smtClean="0"/>
              <a:t>The </a:t>
            </a:r>
            <a:r>
              <a:rPr lang="en-US" dirty="0" err="1"/>
              <a:t>HtmlWebpackPlugin</a:t>
            </a:r>
            <a:r>
              <a:rPr lang="en-US" dirty="0"/>
              <a:t> has created an entirely new file </a:t>
            </a:r>
            <a:r>
              <a:rPr lang="en-US" dirty="0" smtClean="0"/>
              <a:t>and </a:t>
            </a:r>
            <a:r>
              <a:rPr lang="en-US" dirty="0"/>
              <a:t>that all the bundles are automatically added.</a:t>
            </a:r>
          </a:p>
        </p:txBody>
      </p:sp>
      <p:sp>
        <p:nvSpPr>
          <p:cNvPr id="27" name="TextBox 26"/>
          <p:cNvSpPr txBox="1"/>
          <p:nvPr/>
        </p:nvSpPr>
        <p:spPr>
          <a:xfrm>
            <a:off x="5934636" y="3831107"/>
            <a:ext cx="1452283" cy="369332"/>
          </a:xfrm>
          <a:prstGeom prst="rect">
            <a:avLst/>
          </a:prstGeom>
          <a:noFill/>
        </p:spPr>
        <p:txBody>
          <a:bodyPr wrap="square" rtlCol="0">
            <a:spAutoFit/>
          </a:bodyPr>
          <a:lstStyle/>
          <a:p>
            <a:r>
              <a:rPr lang="en-US" dirty="0" smtClean="0"/>
              <a:t>After</a:t>
            </a:r>
            <a:endParaRPr lang="en-US" dirty="0"/>
          </a:p>
        </p:txBody>
      </p:sp>
      <p:pic>
        <p:nvPicPr>
          <p:cNvPr id="29" name="Picture 28"/>
          <p:cNvPicPr>
            <a:picLocks noChangeAspect="1"/>
          </p:cNvPicPr>
          <p:nvPr/>
        </p:nvPicPr>
        <p:blipFill>
          <a:blip r:embed="rId3"/>
          <a:stretch>
            <a:fillRect/>
          </a:stretch>
        </p:blipFill>
        <p:spPr>
          <a:xfrm>
            <a:off x="338374" y="2857829"/>
            <a:ext cx="5264567" cy="2315888"/>
          </a:xfrm>
          <a:prstGeom prst="rect">
            <a:avLst/>
          </a:prstGeom>
        </p:spPr>
      </p:pic>
      <p:sp>
        <p:nvSpPr>
          <p:cNvPr id="31" name="TextBox 30"/>
          <p:cNvSpPr txBox="1"/>
          <p:nvPr/>
        </p:nvSpPr>
        <p:spPr>
          <a:xfrm>
            <a:off x="459514" y="2488497"/>
            <a:ext cx="1452283" cy="369332"/>
          </a:xfrm>
          <a:prstGeom prst="rect">
            <a:avLst/>
          </a:prstGeom>
          <a:noFill/>
        </p:spPr>
        <p:txBody>
          <a:bodyPr wrap="square" rtlCol="0">
            <a:spAutoFit/>
          </a:bodyPr>
          <a:lstStyle/>
          <a:p>
            <a:r>
              <a:rPr lang="en-US" dirty="0" smtClean="0"/>
              <a:t>Before</a:t>
            </a:r>
            <a:endParaRPr lang="en-US" dirty="0"/>
          </a:p>
        </p:txBody>
      </p:sp>
      <p:pic>
        <p:nvPicPr>
          <p:cNvPr id="32" name="Picture 31"/>
          <p:cNvPicPr>
            <a:picLocks noChangeAspect="1"/>
          </p:cNvPicPr>
          <p:nvPr/>
        </p:nvPicPr>
        <p:blipFill>
          <a:blip r:embed="rId4"/>
          <a:stretch>
            <a:fillRect/>
          </a:stretch>
        </p:blipFill>
        <p:spPr>
          <a:xfrm>
            <a:off x="5794842" y="4261267"/>
            <a:ext cx="6062803" cy="2121603"/>
          </a:xfrm>
          <a:prstGeom prst="rect">
            <a:avLst/>
          </a:prstGeom>
        </p:spPr>
      </p:pic>
    </p:spTree>
    <p:extLst>
      <p:ext uri="{BB962C8B-B14F-4D97-AF65-F5344CB8AC3E}">
        <p14:creationId xmlns:p14="http://schemas.microsoft.com/office/powerpoint/2010/main" val="1545652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09105" y="243645"/>
            <a:ext cx="3396729" cy="33009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FF0000"/>
                </a:solidFill>
              </a:rPr>
              <a:t>Cleaning up the /dish folder</a:t>
            </a:r>
          </a:p>
          <a:p>
            <a:endParaRPr lang="en-US" sz="2000" b="1" dirty="0">
              <a:solidFill>
                <a:srgbClr val="FF0000"/>
              </a:solidFill>
            </a:endParaRPr>
          </a:p>
        </p:txBody>
      </p:sp>
      <p:sp>
        <p:nvSpPr>
          <p:cNvPr id="7" name="TextBox 6"/>
          <p:cNvSpPr txBox="1"/>
          <p:nvPr/>
        </p:nvSpPr>
        <p:spPr>
          <a:xfrm>
            <a:off x="6443943" y="785532"/>
            <a:ext cx="5066740" cy="923330"/>
          </a:xfrm>
          <a:prstGeom prst="rect">
            <a:avLst/>
          </a:prstGeom>
          <a:noFill/>
        </p:spPr>
        <p:txBody>
          <a:bodyPr wrap="square" rtlCol="0">
            <a:spAutoFit/>
          </a:bodyPr>
          <a:lstStyle/>
          <a:p>
            <a:r>
              <a:rPr lang="en-US" dirty="0"/>
              <a:t>In general it's good practice to clean the /</a:t>
            </a:r>
            <a:r>
              <a:rPr lang="en-US" dirty="0" err="1"/>
              <a:t>dist</a:t>
            </a:r>
            <a:r>
              <a:rPr lang="en-US" dirty="0"/>
              <a:t> folder before each build, so that only used files will be generated.</a:t>
            </a:r>
          </a:p>
        </p:txBody>
      </p:sp>
      <p:sp>
        <p:nvSpPr>
          <p:cNvPr id="14" name="TextBox 13"/>
          <p:cNvSpPr txBox="1"/>
          <p:nvPr/>
        </p:nvSpPr>
        <p:spPr>
          <a:xfrm>
            <a:off x="3701612" y="219866"/>
            <a:ext cx="4501094" cy="369332"/>
          </a:xfrm>
          <a:prstGeom prst="rect">
            <a:avLst/>
          </a:prstGeom>
          <a:noFill/>
        </p:spPr>
        <p:txBody>
          <a:bodyPr wrap="square" rtlCol="0">
            <a:spAutoFit/>
          </a:bodyPr>
          <a:lstStyle/>
          <a:p>
            <a:r>
              <a:rPr lang="en-US" dirty="0" err="1"/>
              <a:t>npm</a:t>
            </a:r>
            <a:r>
              <a:rPr lang="en-US" dirty="0"/>
              <a:t> install --save-dev clean-</a:t>
            </a:r>
            <a:r>
              <a:rPr lang="en-US" dirty="0" err="1"/>
              <a:t>webpack</a:t>
            </a:r>
            <a:r>
              <a:rPr lang="en-US" dirty="0"/>
              <a:t>-plugin</a:t>
            </a:r>
          </a:p>
        </p:txBody>
      </p:sp>
      <p:grpSp>
        <p:nvGrpSpPr>
          <p:cNvPr id="17" name="Group 16"/>
          <p:cNvGrpSpPr/>
          <p:nvPr/>
        </p:nvGrpSpPr>
        <p:grpSpPr>
          <a:xfrm>
            <a:off x="995976" y="785532"/>
            <a:ext cx="4911766" cy="2796988"/>
            <a:chOff x="709105" y="1335741"/>
            <a:chExt cx="5476542" cy="3486412"/>
          </a:xfrm>
        </p:grpSpPr>
        <p:pic>
          <p:nvPicPr>
            <p:cNvPr id="12" name="Picture 11"/>
            <p:cNvPicPr>
              <a:picLocks noChangeAspect="1"/>
            </p:cNvPicPr>
            <p:nvPr/>
          </p:nvPicPr>
          <p:blipFill>
            <a:blip r:embed="rId2"/>
            <a:stretch>
              <a:fillRect/>
            </a:stretch>
          </p:blipFill>
          <p:spPr>
            <a:xfrm>
              <a:off x="709105" y="1335741"/>
              <a:ext cx="5476542" cy="3486412"/>
            </a:xfrm>
            <a:prstGeom prst="rect">
              <a:avLst/>
            </a:prstGeom>
          </p:spPr>
        </p:pic>
        <p:sp>
          <p:nvSpPr>
            <p:cNvPr id="13" name="Rectangle 12"/>
            <p:cNvSpPr/>
            <p:nvPr/>
          </p:nvSpPr>
          <p:spPr>
            <a:xfrm>
              <a:off x="2407469" y="2026024"/>
              <a:ext cx="3616813" cy="1882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p:cNvSpPr/>
            <p:nvPr/>
          </p:nvSpPr>
          <p:spPr>
            <a:xfrm>
              <a:off x="2653553" y="3164541"/>
              <a:ext cx="1757082" cy="1613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8" name="Picture 17"/>
          <p:cNvPicPr>
            <a:picLocks noChangeAspect="1"/>
          </p:cNvPicPr>
          <p:nvPr/>
        </p:nvPicPr>
        <p:blipFill>
          <a:blip r:embed="rId3"/>
          <a:stretch>
            <a:fillRect/>
          </a:stretch>
        </p:blipFill>
        <p:spPr>
          <a:xfrm>
            <a:off x="6547037" y="2588278"/>
            <a:ext cx="5086350" cy="3438525"/>
          </a:xfrm>
          <a:prstGeom prst="rect">
            <a:avLst/>
          </a:prstGeom>
        </p:spPr>
      </p:pic>
      <p:sp>
        <p:nvSpPr>
          <p:cNvPr id="19" name="TextBox 18"/>
          <p:cNvSpPr txBox="1"/>
          <p:nvPr/>
        </p:nvSpPr>
        <p:spPr>
          <a:xfrm>
            <a:off x="6443943" y="1999129"/>
            <a:ext cx="4197163" cy="369332"/>
          </a:xfrm>
          <a:prstGeom prst="rect">
            <a:avLst/>
          </a:prstGeom>
          <a:noFill/>
        </p:spPr>
        <p:txBody>
          <a:bodyPr wrap="square" rtlCol="0">
            <a:spAutoFit/>
          </a:bodyPr>
          <a:lstStyle/>
          <a:p>
            <a:r>
              <a:rPr lang="en-US" dirty="0" smtClean="0"/>
              <a:t>Suppose  I create draf.js in </a:t>
            </a:r>
            <a:r>
              <a:rPr lang="en-US" dirty="0" err="1" smtClean="0"/>
              <a:t>dist</a:t>
            </a:r>
            <a:r>
              <a:rPr lang="en-US" dirty="0" smtClean="0"/>
              <a:t> folder </a:t>
            </a:r>
            <a:endParaRPr lang="en-US" dirty="0"/>
          </a:p>
        </p:txBody>
      </p:sp>
    </p:spTree>
    <p:extLst>
      <p:ext uri="{BB962C8B-B14F-4D97-AF65-F5344CB8AC3E}">
        <p14:creationId xmlns:p14="http://schemas.microsoft.com/office/powerpoint/2010/main" val="10676651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09105" y="243645"/>
            <a:ext cx="3396729" cy="33009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FF0000"/>
                </a:solidFill>
              </a:rPr>
              <a:t>Cleaning up the /dish folder</a:t>
            </a:r>
          </a:p>
          <a:p>
            <a:endParaRPr lang="en-US" sz="2000" b="1" dirty="0">
              <a:solidFill>
                <a:srgbClr val="FF0000"/>
              </a:solidFill>
            </a:endParaRPr>
          </a:p>
        </p:txBody>
      </p:sp>
      <p:sp>
        <p:nvSpPr>
          <p:cNvPr id="4" name="TextBox 3"/>
          <p:cNvSpPr txBox="1"/>
          <p:nvPr/>
        </p:nvSpPr>
        <p:spPr>
          <a:xfrm>
            <a:off x="3701612" y="219866"/>
            <a:ext cx="4501094" cy="369332"/>
          </a:xfrm>
          <a:prstGeom prst="rect">
            <a:avLst/>
          </a:prstGeom>
          <a:noFill/>
        </p:spPr>
        <p:txBody>
          <a:bodyPr wrap="square" rtlCol="0">
            <a:spAutoFit/>
          </a:bodyPr>
          <a:lstStyle/>
          <a:p>
            <a:r>
              <a:rPr lang="en-US" dirty="0" err="1"/>
              <a:t>npm</a:t>
            </a:r>
            <a:r>
              <a:rPr lang="en-US" dirty="0"/>
              <a:t> </a:t>
            </a:r>
            <a:r>
              <a:rPr lang="en-US" dirty="0" smtClean="0"/>
              <a:t>run build</a:t>
            </a:r>
            <a:endParaRPr lang="en-US" dirty="0"/>
          </a:p>
        </p:txBody>
      </p:sp>
      <p:grpSp>
        <p:nvGrpSpPr>
          <p:cNvPr id="13" name="Group 12"/>
          <p:cNvGrpSpPr/>
          <p:nvPr/>
        </p:nvGrpSpPr>
        <p:grpSpPr>
          <a:xfrm>
            <a:off x="879435" y="923364"/>
            <a:ext cx="5514975" cy="3431242"/>
            <a:chOff x="709105" y="1084729"/>
            <a:chExt cx="5514975" cy="3431242"/>
          </a:xfrm>
        </p:grpSpPr>
        <p:pic>
          <p:nvPicPr>
            <p:cNvPr id="11" name="Picture 10"/>
            <p:cNvPicPr>
              <a:picLocks noChangeAspect="1"/>
            </p:cNvPicPr>
            <p:nvPr/>
          </p:nvPicPr>
          <p:blipFill>
            <a:blip r:embed="rId2"/>
            <a:stretch>
              <a:fillRect/>
            </a:stretch>
          </p:blipFill>
          <p:spPr>
            <a:xfrm>
              <a:off x="709105" y="1086971"/>
              <a:ext cx="5514975" cy="3429000"/>
            </a:xfrm>
            <a:prstGeom prst="rect">
              <a:avLst/>
            </a:prstGeom>
          </p:spPr>
        </p:pic>
        <p:sp>
          <p:nvSpPr>
            <p:cNvPr id="12" name="Rectangle 11"/>
            <p:cNvSpPr/>
            <p:nvPr/>
          </p:nvSpPr>
          <p:spPr>
            <a:xfrm>
              <a:off x="2339788" y="1084729"/>
              <a:ext cx="1361824" cy="3675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1193787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09105" y="243645"/>
            <a:ext cx="3396729" cy="33009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solidFill>
                  <a:srgbClr val="FF0000"/>
                </a:solidFill>
              </a:rPr>
              <a:t>Source map</a:t>
            </a:r>
            <a:endParaRPr lang="en-US" sz="2000" b="1" dirty="0">
              <a:solidFill>
                <a:srgbClr val="FF0000"/>
              </a:solidFill>
            </a:endParaRPr>
          </a:p>
        </p:txBody>
      </p:sp>
      <p:sp>
        <p:nvSpPr>
          <p:cNvPr id="7" name="TextBox 6"/>
          <p:cNvSpPr txBox="1"/>
          <p:nvPr/>
        </p:nvSpPr>
        <p:spPr>
          <a:xfrm>
            <a:off x="806824" y="573741"/>
            <a:ext cx="10919012" cy="923330"/>
          </a:xfrm>
          <a:prstGeom prst="rect">
            <a:avLst/>
          </a:prstGeom>
          <a:noFill/>
        </p:spPr>
        <p:txBody>
          <a:bodyPr wrap="square" rtlCol="0">
            <a:spAutoFit/>
          </a:bodyPr>
          <a:lstStyle/>
          <a:p>
            <a:r>
              <a:rPr lang="en-US" dirty="0"/>
              <a:t>In order to make it easier to track down errors and warnings, JavaScript offers source maps, which map your compiled code back to your original source code. If an error originates from b.js, the source map will tell you exactly that.</a:t>
            </a:r>
          </a:p>
        </p:txBody>
      </p:sp>
      <p:grpSp>
        <p:nvGrpSpPr>
          <p:cNvPr id="11" name="Group 10"/>
          <p:cNvGrpSpPr/>
          <p:nvPr/>
        </p:nvGrpSpPr>
        <p:grpSpPr>
          <a:xfrm>
            <a:off x="466166" y="1639700"/>
            <a:ext cx="5800164" cy="3945312"/>
            <a:chOff x="896471" y="1567982"/>
            <a:chExt cx="7010400" cy="4600575"/>
          </a:xfrm>
        </p:grpSpPr>
        <p:pic>
          <p:nvPicPr>
            <p:cNvPr id="9" name="Picture 8"/>
            <p:cNvPicPr>
              <a:picLocks noChangeAspect="1"/>
            </p:cNvPicPr>
            <p:nvPr/>
          </p:nvPicPr>
          <p:blipFill>
            <a:blip r:embed="rId2"/>
            <a:stretch>
              <a:fillRect/>
            </a:stretch>
          </p:blipFill>
          <p:spPr>
            <a:xfrm>
              <a:off x="896471" y="1567982"/>
              <a:ext cx="7010400" cy="4600575"/>
            </a:xfrm>
            <a:prstGeom prst="rect">
              <a:avLst/>
            </a:prstGeom>
          </p:spPr>
        </p:pic>
        <p:sp>
          <p:nvSpPr>
            <p:cNvPr id="10" name="Rectangle 9"/>
            <p:cNvSpPr/>
            <p:nvPr/>
          </p:nvSpPr>
          <p:spPr>
            <a:xfrm>
              <a:off x="3299012" y="3765176"/>
              <a:ext cx="2250141" cy="2151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p:cNvGrpSpPr/>
          <p:nvPr/>
        </p:nvGrpSpPr>
        <p:grpSpPr>
          <a:xfrm>
            <a:off x="6445622" y="1732009"/>
            <a:ext cx="5554107" cy="3099967"/>
            <a:chOff x="6445622" y="1732009"/>
            <a:chExt cx="5554107" cy="3099967"/>
          </a:xfrm>
        </p:grpSpPr>
        <p:pic>
          <p:nvPicPr>
            <p:cNvPr id="12" name="Picture 11"/>
            <p:cNvPicPr>
              <a:picLocks noChangeAspect="1"/>
            </p:cNvPicPr>
            <p:nvPr/>
          </p:nvPicPr>
          <p:blipFill>
            <a:blip r:embed="rId3"/>
            <a:stretch>
              <a:fillRect/>
            </a:stretch>
          </p:blipFill>
          <p:spPr>
            <a:xfrm>
              <a:off x="6445622" y="1732009"/>
              <a:ext cx="5554107" cy="3099967"/>
            </a:xfrm>
            <a:prstGeom prst="rect">
              <a:avLst/>
            </a:prstGeom>
          </p:spPr>
        </p:pic>
        <p:sp>
          <p:nvSpPr>
            <p:cNvPr id="13" name="Rectangle 12"/>
            <p:cNvSpPr/>
            <p:nvPr/>
          </p:nvSpPr>
          <p:spPr>
            <a:xfrm>
              <a:off x="10883153" y="4419600"/>
              <a:ext cx="528918" cy="25997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1668394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09105" y="243645"/>
            <a:ext cx="3396729" cy="33009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solidFill>
                  <a:srgbClr val="FF0000"/>
                </a:solidFill>
              </a:rPr>
              <a:t>Source map</a:t>
            </a:r>
            <a:endParaRPr lang="en-US" sz="2000" b="1" dirty="0">
              <a:solidFill>
                <a:srgbClr val="FF0000"/>
              </a:solidFill>
            </a:endParaRPr>
          </a:p>
        </p:txBody>
      </p:sp>
      <p:sp>
        <p:nvSpPr>
          <p:cNvPr id="3" name="TextBox 2"/>
          <p:cNvSpPr txBox="1"/>
          <p:nvPr/>
        </p:nvSpPr>
        <p:spPr>
          <a:xfrm>
            <a:off x="806824" y="573741"/>
            <a:ext cx="10919012" cy="369332"/>
          </a:xfrm>
          <a:prstGeom prst="rect">
            <a:avLst/>
          </a:prstGeom>
          <a:noFill/>
        </p:spPr>
        <p:txBody>
          <a:bodyPr wrap="square" rtlCol="0">
            <a:spAutoFit/>
          </a:bodyPr>
          <a:lstStyle/>
          <a:p>
            <a:r>
              <a:rPr lang="en-US" dirty="0" err="1"/>
              <a:t>n</a:t>
            </a:r>
            <a:r>
              <a:rPr lang="en-US" dirty="0" err="1" smtClean="0"/>
              <a:t>pm</a:t>
            </a:r>
            <a:r>
              <a:rPr lang="en-US" dirty="0" smtClean="0"/>
              <a:t> run build</a:t>
            </a:r>
            <a:endParaRPr lang="en-US" dirty="0"/>
          </a:p>
        </p:txBody>
      </p:sp>
      <p:grpSp>
        <p:nvGrpSpPr>
          <p:cNvPr id="4" name="Group 3"/>
          <p:cNvGrpSpPr/>
          <p:nvPr/>
        </p:nvGrpSpPr>
        <p:grpSpPr>
          <a:xfrm>
            <a:off x="921404" y="1120769"/>
            <a:ext cx="4098832" cy="2843921"/>
            <a:chOff x="921404" y="1120769"/>
            <a:chExt cx="4098832" cy="2843921"/>
          </a:xfrm>
        </p:grpSpPr>
        <p:pic>
          <p:nvPicPr>
            <p:cNvPr id="5" name="Picture 4"/>
            <p:cNvPicPr>
              <a:picLocks noChangeAspect="1"/>
            </p:cNvPicPr>
            <p:nvPr/>
          </p:nvPicPr>
          <p:blipFill>
            <a:blip r:embed="rId2"/>
            <a:stretch>
              <a:fillRect/>
            </a:stretch>
          </p:blipFill>
          <p:spPr>
            <a:xfrm>
              <a:off x="921404" y="1120769"/>
              <a:ext cx="4098832" cy="2843921"/>
            </a:xfrm>
            <a:prstGeom prst="rect">
              <a:avLst/>
            </a:prstGeom>
          </p:spPr>
        </p:pic>
        <p:sp>
          <p:nvSpPr>
            <p:cNvPr id="6" name="Rectangle 5"/>
            <p:cNvSpPr/>
            <p:nvPr/>
          </p:nvSpPr>
          <p:spPr>
            <a:xfrm>
              <a:off x="921404" y="3101788"/>
              <a:ext cx="2897561" cy="3765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 name="Group 6"/>
          <p:cNvGrpSpPr/>
          <p:nvPr/>
        </p:nvGrpSpPr>
        <p:grpSpPr>
          <a:xfrm>
            <a:off x="3936627" y="3314700"/>
            <a:ext cx="6991350" cy="2971800"/>
            <a:chOff x="3936627" y="3314700"/>
            <a:chExt cx="6991350" cy="2971800"/>
          </a:xfrm>
        </p:grpSpPr>
        <p:pic>
          <p:nvPicPr>
            <p:cNvPr id="8" name="Picture 7"/>
            <p:cNvPicPr>
              <a:picLocks noChangeAspect="1"/>
            </p:cNvPicPr>
            <p:nvPr/>
          </p:nvPicPr>
          <p:blipFill>
            <a:blip r:embed="rId3"/>
            <a:stretch>
              <a:fillRect/>
            </a:stretch>
          </p:blipFill>
          <p:spPr>
            <a:xfrm>
              <a:off x="3936627" y="3314700"/>
              <a:ext cx="6991350" cy="2971800"/>
            </a:xfrm>
            <a:prstGeom prst="rect">
              <a:avLst/>
            </a:prstGeom>
          </p:spPr>
        </p:pic>
        <p:sp>
          <p:nvSpPr>
            <p:cNvPr id="9" name="Rectangle 8"/>
            <p:cNvSpPr/>
            <p:nvPr/>
          </p:nvSpPr>
          <p:spPr>
            <a:xfrm>
              <a:off x="6490447" y="5844988"/>
              <a:ext cx="3227294" cy="2330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735678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09105" y="243645"/>
            <a:ext cx="1532071" cy="33009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FF0000"/>
                </a:solidFill>
              </a:rPr>
              <a:t>Watch Mode</a:t>
            </a:r>
          </a:p>
        </p:txBody>
      </p:sp>
      <p:sp>
        <p:nvSpPr>
          <p:cNvPr id="17" name="TextBox 16"/>
          <p:cNvSpPr txBox="1"/>
          <p:nvPr/>
        </p:nvSpPr>
        <p:spPr>
          <a:xfrm>
            <a:off x="709105" y="573741"/>
            <a:ext cx="10165976" cy="369332"/>
          </a:xfrm>
          <a:prstGeom prst="rect">
            <a:avLst/>
          </a:prstGeom>
          <a:noFill/>
        </p:spPr>
        <p:txBody>
          <a:bodyPr wrap="square" rtlCol="0">
            <a:spAutoFit/>
          </a:bodyPr>
          <a:lstStyle/>
          <a:p>
            <a:r>
              <a:rPr lang="en-US" dirty="0"/>
              <a:t>If one of these files is updated, the code will be recompiled so you don't have to run the full build manually.</a:t>
            </a:r>
          </a:p>
        </p:txBody>
      </p:sp>
      <p:grpSp>
        <p:nvGrpSpPr>
          <p:cNvPr id="21" name="Group 20"/>
          <p:cNvGrpSpPr/>
          <p:nvPr/>
        </p:nvGrpSpPr>
        <p:grpSpPr>
          <a:xfrm>
            <a:off x="813827" y="1115697"/>
            <a:ext cx="5031161" cy="3749844"/>
            <a:chOff x="813827" y="1042707"/>
            <a:chExt cx="6619875" cy="4933950"/>
          </a:xfrm>
        </p:grpSpPr>
        <p:pic>
          <p:nvPicPr>
            <p:cNvPr id="19" name="Picture 18"/>
            <p:cNvPicPr>
              <a:picLocks noChangeAspect="1"/>
            </p:cNvPicPr>
            <p:nvPr/>
          </p:nvPicPr>
          <p:blipFill>
            <a:blip r:embed="rId2"/>
            <a:stretch>
              <a:fillRect/>
            </a:stretch>
          </p:blipFill>
          <p:spPr>
            <a:xfrm>
              <a:off x="813827" y="1042707"/>
              <a:ext cx="6619875" cy="4933950"/>
            </a:xfrm>
            <a:prstGeom prst="rect">
              <a:avLst/>
            </a:prstGeom>
          </p:spPr>
        </p:pic>
        <p:sp>
          <p:nvSpPr>
            <p:cNvPr id="20" name="Rectangle 19"/>
            <p:cNvSpPr/>
            <p:nvPr/>
          </p:nvSpPr>
          <p:spPr>
            <a:xfrm>
              <a:off x="3361765" y="3039035"/>
              <a:ext cx="2061882" cy="2241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 name="Group 24"/>
          <p:cNvGrpSpPr/>
          <p:nvPr/>
        </p:nvGrpSpPr>
        <p:grpSpPr>
          <a:xfrm>
            <a:off x="5987812" y="1078948"/>
            <a:ext cx="5706284" cy="3749844"/>
            <a:chOff x="5987812" y="1078948"/>
            <a:chExt cx="5706284" cy="3749844"/>
          </a:xfrm>
        </p:grpSpPr>
        <p:pic>
          <p:nvPicPr>
            <p:cNvPr id="23" name="Picture 22"/>
            <p:cNvPicPr>
              <a:picLocks noChangeAspect="1"/>
            </p:cNvPicPr>
            <p:nvPr/>
          </p:nvPicPr>
          <p:blipFill>
            <a:blip r:embed="rId3"/>
            <a:stretch>
              <a:fillRect/>
            </a:stretch>
          </p:blipFill>
          <p:spPr>
            <a:xfrm>
              <a:off x="5987812" y="1078948"/>
              <a:ext cx="5706284" cy="3749844"/>
            </a:xfrm>
            <a:prstGeom prst="rect">
              <a:avLst/>
            </a:prstGeom>
          </p:spPr>
        </p:pic>
        <p:sp>
          <p:nvSpPr>
            <p:cNvPr id="24" name="Rectangle 23"/>
            <p:cNvSpPr/>
            <p:nvPr/>
          </p:nvSpPr>
          <p:spPr>
            <a:xfrm>
              <a:off x="7969624" y="3128683"/>
              <a:ext cx="3648635" cy="17929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551536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09105" y="243645"/>
            <a:ext cx="1532071" cy="33009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FF0000"/>
                </a:solidFill>
              </a:rPr>
              <a:t>Watch Mode</a:t>
            </a:r>
          </a:p>
        </p:txBody>
      </p:sp>
      <p:sp>
        <p:nvSpPr>
          <p:cNvPr id="3" name="TextBox 2"/>
          <p:cNvSpPr txBox="1"/>
          <p:nvPr/>
        </p:nvSpPr>
        <p:spPr>
          <a:xfrm>
            <a:off x="709105" y="573741"/>
            <a:ext cx="1801013" cy="369332"/>
          </a:xfrm>
          <a:prstGeom prst="rect">
            <a:avLst/>
          </a:prstGeom>
          <a:noFill/>
        </p:spPr>
        <p:txBody>
          <a:bodyPr wrap="square" rtlCol="0">
            <a:spAutoFit/>
          </a:bodyPr>
          <a:lstStyle/>
          <a:p>
            <a:r>
              <a:rPr lang="en-US" dirty="0" err="1"/>
              <a:t>n</a:t>
            </a:r>
            <a:r>
              <a:rPr lang="en-US" dirty="0" err="1" smtClean="0"/>
              <a:t>pm</a:t>
            </a:r>
            <a:r>
              <a:rPr lang="en-US" dirty="0" smtClean="0"/>
              <a:t> run watch</a:t>
            </a:r>
            <a:endParaRPr lang="en-US" dirty="0"/>
          </a:p>
        </p:txBody>
      </p:sp>
      <p:pic>
        <p:nvPicPr>
          <p:cNvPr id="10" name="Picture 9"/>
          <p:cNvPicPr>
            <a:picLocks noChangeAspect="1"/>
          </p:cNvPicPr>
          <p:nvPr/>
        </p:nvPicPr>
        <p:blipFill>
          <a:blip r:embed="rId2"/>
          <a:stretch>
            <a:fillRect/>
          </a:stretch>
        </p:blipFill>
        <p:spPr>
          <a:xfrm>
            <a:off x="709105" y="1095473"/>
            <a:ext cx="5275200" cy="1871845"/>
          </a:xfrm>
          <a:prstGeom prst="rect">
            <a:avLst/>
          </a:prstGeom>
        </p:spPr>
      </p:pic>
      <p:sp>
        <p:nvSpPr>
          <p:cNvPr id="12" name="TextBox 11"/>
          <p:cNvSpPr txBox="1"/>
          <p:nvPr/>
        </p:nvSpPr>
        <p:spPr>
          <a:xfrm>
            <a:off x="709105" y="3155576"/>
            <a:ext cx="5126919" cy="369332"/>
          </a:xfrm>
          <a:prstGeom prst="rect">
            <a:avLst/>
          </a:prstGeom>
          <a:noFill/>
        </p:spPr>
        <p:txBody>
          <a:bodyPr wrap="square" rtlCol="0">
            <a:spAutoFit/>
          </a:bodyPr>
          <a:lstStyle/>
          <a:p>
            <a:r>
              <a:rPr lang="en-US" dirty="0" smtClean="0"/>
              <a:t>Change file index.js and reload page index.html</a:t>
            </a:r>
            <a:endParaRPr lang="en-US" dirty="0"/>
          </a:p>
        </p:txBody>
      </p:sp>
      <p:grpSp>
        <p:nvGrpSpPr>
          <p:cNvPr id="15" name="Group 14"/>
          <p:cNvGrpSpPr/>
          <p:nvPr/>
        </p:nvGrpSpPr>
        <p:grpSpPr>
          <a:xfrm>
            <a:off x="902635" y="3524908"/>
            <a:ext cx="4404472" cy="3128860"/>
            <a:chOff x="902635" y="3524908"/>
            <a:chExt cx="4404472" cy="3128860"/>
          </a:xfrm>
        </p:grpSpPr>
        <p:pic>
          <p:nvPicPr>
            <p:cNvPr id="13" name="Picture 12"/>
            <p:cNvPicPr>
              <a:picLocks noChangeAspect="1"/>
            </p:cNvPicPr>
            <p:nvPr/>
          </p:nvPicPr>
          <p:blipFill>
            <a:blip r:embed="rId3"/>
            <a:stretch>
              <a:fillRect/>
            </a:stretch>
          </p:blipFill>
          <p:spPr>
            <a:xfrm>
              <a:off x="902635" y="3524908"/>
              <a:ext cx="4404472" cy="3128860"/>
            </a:xfrm>
            <a:prstGeom prst="rect">
              <a:avLst/>
            </a:prstGeom>
          </p:spPr>
        </p:pic>
        <p:sp>
          <p:nvSpPr>
            <p:cNvPr id="14" name="Rectangle 13"/>
            <p:cNvSpPr/>
            <p:nvPr/>
          </p:nvSpPr>
          <p:spPr>
            <a:xfrm>
              <a:off x="1609611" y="5089338"/>
              <a:ext cx="3267189" cy="2625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6" name="Picture 15"/>
          <p:cNvPicPr>
            <a:picLocks noChangeAspect="1"/>
          </p:cNvPicPr>
          <p:nvPr/>
        </p:nvPicPr>
        <p:blipFill>
          <a:blip r:embed="rId4"/>
          <a:stretch>
            <a:fillRect/>
          </a:stretch>
        </p:blipFill>
        <p:spPr>
          <a:xfrm>
            <a:off x="6123734" y="4477683"/>
            <a:ext cx="4391025" cy="1485900"/>
          </a:xfrm>
          <a:prstGeom prst="rect">
            <a:avLst/>
          </a:prstGeom>
        </p:spPr>
      </p:pic>
    </p:spTree>
    <p:extLst>
      <p:ext uri="{BB962C8B-B14F-4D97-AF65-F5344CB8AC3E}">
        <p14:creationId xmlns:p14="http://schemas.microsoft.com/office/powerpoint/2010/main" val="32249148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09105" y="189857"/>
            <a:ext cx="2276142" cy="33009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err="1">
                <a:solidFill>
                  <a:srgbClr val="FF0000"/>
                </a:solidFill>
              </a:rPr>
              <a:t>Webpack</a:t>
            </a:r>
            <a:r>
              <a:rPr lang="en-US" sz="2000" b="1" dirty="0">
                <a:solidFill>
                  <a:srgbClr val="FF0000"/>
                </a:solidFill>
              </a:rPr>
              <a:t>-dev-server</a:t>
            </a:r>
          </a:p>
        </p:txBody>
      </p:sp>
      <p:sp>
        <p:nvSpPr>
          <p:cNvPr id="10" name="TextBox 9"/>
          <p:cNvSpPr txBox="1"/>
          <p:nvPr/>
        </p:nvSpPr>
        <p:spPr>
          <a:xfrm>
            <a:off x="709105" y="573741"/>
            <a:ext cx="10165976" cy="646331"/>
          </a:xfrm>
          <a:prstGeom prst="rect">
            <a:avLst/>
          </a:prstGeom>
          <a:noFill/>
        </p:spPr>
        <p:txBody>
          <a:bodyPr wrap="square" rtlCol="0">
            <a:spAutoFit/>
          </a:bodyPr>
          <a:lstStyle/>
          <a:p>
            <a:r>
              <a:rPr lang="en-US" dirty="0"/>
              <a:t>The </a:t>
            </a:r>
            <a:r>
              <a:rPr lang="en-US" dirty="0" err="1"/>
              <a:t>webpack</a:t>
            </a:r>
            <a:r>
              <a:rPr lang="en-US" dirty="0"/>
              <a:t>-dev-server provides you with a simple web server and the ability to use live reloading</a:t>
            </a:r>
            <a:r>
              <a:rPr lang="en-US" dirty="0" smtClean="0"/>
              <a:t>.</a:t>
            </a:r>
          </a:p>
          <a:p>
            <a:r>
              <a:rPr lang="en-US" dirty="0" err="1"/>
              <a:t>npm</a:t>
            </a:r>
            <a:r>
              <a:rPr lang="en-US" dirty="0"/>
              <a:t> install --save-dev </a:t>
            </a:r>
            <a:r>
              <a:rPr lang="en-US" dirty="0" err="1"/>
              <a:t>webpack</a:t>
            </a:r>
            <a:r>
              <a:rPr lang="en-US" dirty="0"/>
              <a:t>-dev-server</a:t>
            </a:r>
          </a:p>
        </p:txBody>
      </p:sp>
      <p:grpSp>
        <p:nvGrpSpPr>
          <p:cNvPr id="14" name="Group 13"/>
          <p:cNvGrpSpPr/>
          <p:nvPr/>
        </p:nvGrpSpPr>
        <p:grpSpPr>
          <a:xfrm>
            <a:off x="709106" y="1273860"/>
            <a:ext cx="5593082" cy="4553199"/>
            <a:chOff x="709106" y="1273860"/>
            <a:chExt cx="6848142" cy="5197009"/>
          </a:xfrm>
        </p:grpSpPr>
        <p:pic>
          <p:nvPicPr>
            <p:cNvPr id="12" name="Picture 11"/>
            <p:cNvPicPr>
              <a:picLocks noChangeAspect="1"/>
            </p:cNvPicPr>
            <p:nvPr/>
          </p:nvPicPr>
          <p:blipFill>
            <a:blip r:embed="rId2"/>
            <a:stretch>
              <a:fillRect/>
            </a:stretch>
          </p:blipFill>
          <p:spPr>
            <a:xfrm>
              <a:off x="709106" y="1273860"/>
              <a:ext cx="6848142" cy="5197009"/>
            </a:xfrm>
            <a:prstGeom prst="rect">
              <a:avLst/>
            </a:prstGeom>
          </p:spPr>
        </p:pic>
        <p:sp>
          <p:nvSpPr>
            <p:cNvPr id="13" name="Rectangle 12"/>
            <p:cNvSpPr/>
            <p:nvPr/>
          </p:nvSpPr>
          <p:spPr>
            <a:xfrm>
              <a:off x="2850776" y="3478306"/>
              <a:ext cx="3550024" cy="8606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p:cNvGrpSpPr/>
          <p:nvPr/>
        </p:nvGrpSpPr>
        <p:grpSpPr>
          <a:xfrm>
            <a:off x="6494930" y="1273860"/>
            <a:ext cx="5338483" cy="4500466"/>
            <a:chOff x="6494930" y="1273860"/>
            <a:chExt cx="5338483" cy="4500466"/>
          </a:xfrm>
        </p:grpSpPr>
        <p:pic>
          <p:nvPicPr>
            <p:cNvPr id="15" name="Picture 14"/>
            <p:cNvPicPr>
              <a:picLocks noChangeAspect="1"/>
            </p:cNvPicPr>
            <p:nvPr/>
          </p:nvPicPr>
          <p:blipFill>
            <a:blip r:embed="rId3"/>
            <a:stretch>
              <a:fillRect/>
            </a:stretch>
          </p:blipFill>
          <p:spPr>
            <a:xfrm>
              <a:off x="6494930" y="1273860"/>
              <a:ext cx="5338483" cy="4500466"/>
            </a:xfrm>
            <a:prstGeom prst="rect">
              <a:avLst/>
            </a:prstGeom>
          </p:spPr>
        </p:pic>
        <p:sp>
          <p:nvSpPr>
            <p:cNvPr id="16" name="Rectangle 15"/>
            <p:cNvSpPr/>
            <p:nvPr/>
          </p:nvSpPr>
          <p:spPr>
            <a:xfrm>
              <a:off x="8480612" y="3021106"/>
              <a:ext cx="2394469" cy="1841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TextBox 18"/>
          <p:cNvSpPr txBox="1"/>
          <p:nvPr/>
        </p:nvSpPr>
        <p:spPr>
          <a:xfrm>
            <a:off x="592564" y="5890573"/>
            <a:ext cx="10165976" cy="646331"/>
          </a:xfrm>
          <a:prstGeom prst="rect">
            <a:avLst/>
          </a:prstGeom>
          <a:noFill/>
        </p:spPr>
        <p:txBody>
          <a:bodyPr wrap="square" rtlCol="0">
            <a:spAutoFit/>
          </a:bodyPr>
          <a:lstStyle/>
          <a:p>
            <a:r>
              <a:rPr lang="en-US" dirty="0" smtClean="0"/>
              <a:t>Then </a:t>
            </a:r>
            <a:r>
              <a:rPr lang="en-US" dirty="0" err="1" smtClean="0"/>
              <a:t>npm</a:t>
            </a:r>
            <a:r>
              <a:rPr lang="en-US" dirty="0" smtClean="0"/>
              <a:t> start</a:t>
            </a:r>
          </a:p>
          <a:p>
            <a:r>
              <a:rPr lang="en-US" dirty="0" smtClean="0"/>
              <a:t>This </a:t>
            </a:r>
            <a:r>
              <a:rPr lang="en-US" dirty="0"/>
              <a:t>tells </a:t>
            </a:r>
            <a:r>
              <a:rPr lang="en-US" dirty="0" err="1"/>
              <a:t>webpack</a:t>
            </a:r>
            <a:r>
              <a:rPr lang="en-US" dirty="0"/>
              <a:t>-dev-server to serve the files from the </a:t>
            </a:r>
            <a:r>
              <a:rPr lang="en-US" dirty="0" err="1"/>
              <a:t>dist</a:t>
            </a:r>
            <a:r>
              <a:rPr lang="en-US" dirty="0"/>
              <a:t> directory on </a:t>
            </a:r>
            <a:r>
              <a:rPr lang="en-US" dirty="0" smtClean="0"/>
              <a:t>localhost:900</a:t>
            </a:r>
            <a:endParaRPr lang="en-US" dirty="0"/>
          </a:p>
        </p:txBody>
      </p:sp>
    </p:spTree>
    <p:extLst>
      <p:ext uri="{BB962C8B-B14F-4D97-AF65-F5344CB8AC3E}">
        <p14:creationId xmlns:p14="http://schemas.microsoft.com/office/powerpoint/2010/main" val="2142670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09105" y="189857"/>
            <a:ext cx="2276142" cy="33009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err="1">
                <a:solidFill>
                  <a:srgbClr val="FF0000"/>
                </a:solidFill>
              </a:rPr>
              <a:t>Webpack</a:t>
            </a:r>
            <a:r>
              <a:rPr lang="en-US" sz="2000" b="1" dirty="0">
                <a:solidFill>
                  <a:srgbClr val="FF0000"/>
                </a:solidFill>
              </a:rPr>
              <a:t>-dev-server</a:t>
            </a:r>
          </a:p>
        </p:txBody>
      </p:sp>
      <p:pic>
        <p:nvPicPr>
          <p:cNvPr id="11" name="Picture 10"/>
          <p:cNvPicPr>
            <a:picLocks noChangeAspect="1"/>
          </p:cNvPicPr>
          <p:nvPr/>
        </p:nvPicPr>
        <p:blipFill>
          <a:blip r:embed="rId2"/>
          <a:stretch>
            <a:fillRect/>
          </a:stretch>
        </p:blipFill>
        <p:spPr>
          <a:xfrm>
            <a:off x="830916" y="935411"/>
            <a:ext cx="4057650" cy="1419225"/>
          </a:xfrm>
          <a:prstGeom prst="rect">
            <a:avLst/>
          </a:prstGeom>
        </p:spPr>
      </p:pic>
      <p:sp>
        <p:nvSpPr>
          <p:cNvPr id="12" name="TextBox 11"/>
          <p:cNvSpPr txBox="1"/>
          <p:nvPr/>
        </p:nvSpPr>
        <p:spPr>
          <a:xfrm>
            <a:off x="830916" y="2123763"/>
            <a:ext cx="5005108" cy="923330"/>
          </a:xfrm>
          <a:prstGeom prst="rect">
            <a:avLst/>
          </a:prstGeom>
          <a:noFill/>
        </p:spPr>
        <p:txBody>
          <a:bodyPr wrap="square" rtlCol="0">
            <a:spAutoFit/>
          </a:bodyPr>
          <a:lstStyle/>
          <a:p>
            <a:r>
              <a:rPr lang="en-US" dirty="0" smtClean="0"/>
              <a:t>Change </a:t>
            </a:r>
            <a:r>
              <a:rPr lang="en-US" dirty="0"/>
              <a:t>file index.js we will see our browser automatically loading up our page.</a:t>
            </a:r>
            <a:endParaRPr lang="en-US" dirty="0" smtClean="0"/>
          </a:p>
          <a:p>
            <a:endParaRPr lang="en-US" dirty="0"/>
          </a:p>
        </p:txBody>
      </p:sp>
      <p:grpSp>
        <p:nvGrpSpPr>
          <p:cNvPr id="16" name="Group 15"/>
          <p:cNvGrpSpPr/>
          <p:nvPr/>
        </p:nvGrpSpPr>
        <p:grpSpPr>
          <a:xfrm>
            <a:off x="830916" y="2770094"/>
            <a:ext cx="5353050" cy="3724275"/>
            <a:chOff x="830916" y="2770094"/>
            <a:chExt cx="5353050" cy="3724275"/>
          </a:xfrm>
        </p:grpSpPr>
        <p:pic>
          <p:nvPicPr>
            <p:cNvPr id="13" name="Picture 12"/>
            <p:cNvPicPr>
              <a:picLocks noChangeAspect="1"/>
            </p:cNvPicPr>
            <p:nvPr/>
          </p:nvPicPr>
          <p:blipFill>
            <a:blip r:embed="rId3"/>
            <a:stretch>
              <a:fillRect/>
            </a:stretch>
          </p:blipFill>
          <p:spPr>
            <a:xfrm>
              <a:off x="830916" y="2770094"/>
              <a:ext cx="5353050" cy="3724275"/>
            </a:xfrm>
            <a:prstGeom prst="rect">
              <a:avLst/>
            </a:prstGeom>
          </p:spPr>
        </p:pic>
        <p:sp>
          <p:nvSpPr>
            <p:cNvPr id="15" name="Rectangle 14"/>
            <p:cNvSpPr/>
            <p:nvPr/>
          </p:nvSpPr>
          <p:spPr>
            <a:xfrm>
              <a:off x="1676400" y="4733365"/>
              <a:ext cx="2456329" cy="2229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8" name="Group 17"/>
          <p:cNvGrpSpPr/>
          <p:nvPr/>
        </p:nvGrpSpPr>
        <p:grpSpPr>
          <a:xfrm>
            <a:off x="6809534" y="3927662"/>
            <a:ext cx="4238625" cy="1028700"/>
            <a:chOff x="6809534" y="3927662"/>
            <a:chExt cx="4238625" cy="1028700"/>
          </a:xfrm>
        </p:grpSpPr>
        <p:pic>
          <p:nvPicPr>
            <p:cNvPr id="14" name="Picture 13"/>
            <p:cNvPicPr>
              <a:picLocks noChangeAspect="1"/>
            </p:cNvPicPr>
            <p:nvPr/>
          </p:nvPicPr>
          <p:blipFill>
            <a:blip r:embed="rId4"/>
            <a:stretch>
              <a:fillRect/>
            </a:stretch>
          </p:blipFill>
          <p:spPr>
            <a:xfrm>
              <a:off x="6809534" y="3927662"/>
              <a:ext cx="4238625" cy="1028700"/>
            </a:xfrm>
            <a:prstGeom prst="rect">
              <a:avLst/>
            </a:prstGeom>
          </p:spPr>
        </p:pic>
        <p:sp>
          <p:nvSpPr>
            <p:cNvPr id="17" name="Rectangle 16"/>
            <p:cNvSpPr/>
            <p:nvPr/>
          </p:nvSpPr>
          <p:spPr>
            <a:xfrm>
              <a:off x="6809534" y="4347882"/>
              <a:ext cx="801501" cy="304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3254817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09104" y="189857"/>
            <a:ext cx="2724377" cy="33009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err="1">
                <a:solidFill>
                  <a:srgbClr val="FF0000"/>
                </a:solidFill>
              </a:rPr>
              <a:t>Webpack</a:t>
            </a:r>
            <a:r>
              <a:rPr lang="en-US" sz="2000" b="1" dirty="0">
                <a:solidFill>
                  <a:srgbClr val="FF0000"/>
                </a:solidFill>
              </a:rPr>
              <a:t>-dev-middleware</a:t>
            </a:r>
          </a:p>
        </p:txBody>
      </p:sp>
      <p:sp>
        <p:nvSpPr>
          <p:cNvPr id="11" name="TextBox 10"/>
          <p:cNvSpPr txBox="1"/>
          <p:nvPr/>
        </p:nvSpPr>
        <p:spPr>
          <a:xfrm>
            <a:off x="709104" y="519953"/>
            <a:ext cx="11294637" cy="1477328"/>
          </a:xfrm>
          <a:prstGeom prst="rect">
            <a:avLst/>
          </a:prstGeom>
          <a:noFill/>
        </p:spPr>
        <p:txBody>
          <a:bodyPr wrap="square" rtlCol="0">
            <a:spAutoFit/>
          </a:bodyPr>
          <a:lstStyle/>
          <a:p>
            <a:r>
              <a:rPr lang="en-US" dirty="0" err="1" smtClean="0"/>
              <a:t>Webpack</a:t>
            </a:r>
            <a:r>
              <a:rPr lang="en-US" dirty="0" smtClean="0"/>
              <a:t>-dev-middleware </a:t>
            </a:r>
            <a:r>
              <a:rPr lang="en-US" dirty="0"/>
              <a:t>is a wrapper that will emit files processed by </a:t>
            </a:r>
            <a:r>
              <a:rPr lang="en-US" dirty="0" err="1"/>
              <a:t>webpack</a:t>
            </a:r>
            <a:r>
              <a:rPr lang="en-US" dirty="0"/>
              <a:t> to a server. This is used in </a:t>
            </a:r>
            <a:r>
              <a:rPr lang="en-US" dirty="0" err="1"/>
              <a:t>webpack</a:t>
            </a:r>
            <a:r>
              <a:rPr lang="en-US" dirty="0"/>
              <a:t>-dev-server internally, however it's available as a separate package to allow more custom setups if desired</a:t>
            </a:r>
            <a:r>
              <a:rPr lang="en-US" dirty="0" smtClean="0"/>
              <a:t>.</a:t>
            </a:r>
          </a:p>
          <a:p>
            <a:r>
              <a:rPr lang="en-US" dirty="0" err="1"/>
              <a:t>npm</a:t>
            </a:r>
            <a:r>
              <a:rPr lang="en-US" dirty="0"/>
              <a:t> install --save-dev express </a:t>
            </a:r>
            <a:r>
              <a:rPr lang="en-US" dirty="0" err="1" smtClean="0"/>
              <a:t>webpack</a:t>
            </a:r>
            <a:r>
              <a:rPr lang="en-US" dirty="0" smtClean="0"/>
              <a:t>-dev-middleware</a:t>
            </a:r>
          </a:p>
          <a:p>
            <a:r>
              <a:rPr lang="en-US" dirty="0" smtClean="0"/>
              <a:t>Create server.js</a:t>
            </a:r>
          </a:p>
          <a:p>
            <a:endParaRPr lang="en-US" dirty="0"/>
          </a:p>
        </p:txBody>
      </p:sp>
      <p:grpSp>
        <p:nvGrpSpPr>
          <p:cNvPr id="16" name="Group 15"/>
          <p:cNvGrpSpPr/>
          <p:nvPr/>
        </p:nvGrpSpPr>
        <p:grpSpPr>
          <a:xfrm>
            <a:off x="802061" y="1828520"/>
            <a:ext cx="6002151" cy="4141973"/>
            <a:chOff x="802061" y="1828521"/>
            <a:chExt cx="4674501" cy="2644867"/>
          </a:xfrm>
        </p:grpSpPr>
        <p:grpSp>
          <p:nvGrpSpPr>
            <p:cNvPr id="14" name="Group 13"/>
            <p:cNvGrpSpPr/>
            <p:nvPr/>
          </p:nvGrpSpPr>
          <p:grpSpPr>
            <a:xfrm>
              <a:off x="802061" y="1828521"/>
              <a:ext cx="4674501" cy="2644867"/>
              <a:chOff x="802060" y="1828520"/>
              <a:chExt cx="7019925" cy="3971925"/>
            </a:xfrm>
          </p:grpSpPr>
          <p:pic>
            <p:nvPicPr>
              <p:cNvPr id="12" name="Picture 11"/>
              <p:cNvPicPr>
                <a:picLocks noChangeAspect="1"/>
              </p:cNvPicPr>
              <p:nvPr/>
            </p:nvPicPr>
            <p:blipFill>
              <a:blip r:embed="rId2"/>
              <a:stretch>
                <a:fillRect/>
              </a:stretch>
            </p:blipFill>
            <p:spPr>
              <a:xfrm>
                <a:off x="802060" y="1828520"/>
                <a:ext cx="7019925" cy="3971925"/>
              </a:xfrm>
              <a:prstGeom prst="rect">
                <a:avLst/>
              </a:prstGeom>
            </p:spPr>
          </p:pic>
          <p:sp>
            <p:nvSpPr>
              <p:cNvPr id="13" name="Rectangle 12"/>
              <p:cNvSpPr/>
              <p:nvPr/>
            </p:nvSpPr>
            <p:spPr>
              <a:xfrm>
                <a:off x="860612" y="4061012"/>
                <a:ext cx="1461247" cy="2061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Rectangle 14"/>
            <p:cNvSpPr/>
            <p:nvPr/>
          </p:nvSpPr>
          <p:spPr>
            <a:xfrm>
              <a:off x="1954306" y="2070847"/>
              <a:ext cx="3522256" cy="23218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181202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6"/>
            <a:ext cx="10515600" cy="434974"/>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solidFill>
                  <a:srgbClr val="FF0000"/>
                </a:solidFill>
              </a:rPr>
              <a:t>Inheritance</a:t>
            </a:r>
            <a:endParaRPr lang="en-US" sz="3000" b="1" dirty="0">
              <a:solidFill>
                <a:srgbClr val="00B0F0"/>
              </a:solidFill>
            </a:endParaRPr>
          </a:p>
        </p:txBody>
      </p:sp>
      <p:sp>
        <p:nvSpPr>
          <p:cNvPr id="3" name="Content Placeholder 2"/>
          <p:cNvSpPr txBox="1">
            <a:spLocks/>
          </p:cNvSpPr>
          <p:nvPr/>
        </p:nvSpPr>
        <p:spPr>
          <a:xfrm>
            <a:off x="838200" y="800100"/>
            <a:ext cx="11220450" cy="51626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00" b="1" i="1" dirty="0"/>
              <a:t>Inheritance</a:t>
            </a:r>
            <a:r>
              <a:rPr lang="en-US" sz="1900" dirty="0"/>
              <a:t> is used to derive a new type from an existing type, thereby establishing a parent-child relationship.</a:t>
            </a:r>
            <a:endParaRPr lang="en-US" sz="1900" dirty="0">
              <a:solidFill>
                <a:srgbClr val="FF0000"/>
              </a:solidFill>
            </a:endParaRPr>
          </a:p>
        </p:txBody>
      </p:sp>
      <p:pic>
        <p:nvPicPr>
          <p:cNvPr id="9" name="Picture 8"/>
          <p:cNvPicPr>
            <a:picLocks noChangeAspect="1"/>
          </p:cNvPicPr>
          <p:nvPr/>
        </p:nvPicPr>
        <p:blipFill>
          <a:blip r:embed="rId2"/>
          <a:stretch>
            <a:fillRect/>
          </a:stretch>
        </p:blipFill>
        <p:spPr>
          <a:xfrm>
            <a:off x="838200" y="1266825"/>
            <a:ext cx="5475383" cy="5410200"/>
          </a:xfrm>
          <a:prstGeom prst="rect">
            <a:avLst/>
          </a:prstGeom>
        </p:spPr>
      </p:pic>
      <p:pic>
        <p:nvPicPr>
          <p:cNvPr id="11" name="Picture 10"/>
          <p:cNvPicPr>
            <a:picLocks noChangeAspect="1"/>
          </p:cNvPicPr>
          <p:nvPr/>
        </p:nvPicPr>
        <p:blipFill>
          <a:blip r:embed="rId3"/>
          <a:stretch>
            <a:fillRect/>
          </a:stretch>
        </p:blipFill>
        <p:spPr>
          <a:xfrm>
            <a:off x="6419850" y="3862387"/>
            <a:ext cx="5497960" cy="2347913"/>
          </a:xfrm>
          <a:prstGeom prst="rect">
            <a:avLst/>
          </a:prstGeom>
        </p:spPr>
      </p:pic>
      <p:grpSp>
        <p:nvGrpSpPr>
          <p:cNvPr id="13" name="Group 12"/>
          <p:cNvGrpSpPr/>
          <p:nvPr/>
        </p:nvGrpSpPr>
        <p:grpSpPr>
          <a:xfrm>
            <a:off x="6419850" y="1266825"/>
            <a:ext cx="5495925" cy="2425432"/>
            <a:chOff x="6419850" y="1266825"/>
            <a:chExt cx="5495925" cy="2425432"/>
          </a:xfrm>
        </p:grpSpPr>
        <p:pic>
          <p:nvPicPr>
            <p:cNvPr id="10" name="Picture 9"/>
            <p:cNvPicPr>
              <a:picLocks noChangeAspect="1"/>
            </p:cNvPicPr>
            <p:nvPr/>
          </p:nvPicPr>
          <p:blipFill>
            <a:blip r:embed="rId4"/>
            <a:stretch>
              <a:fillRect/>
            </a:stretch>
          </p:blipFill>
          <p:spPr>
            <a:xfrm>
              <a:off x="6419850" y="1266825"/>
              <a:ext cx="5495925" cy="2425432"/>
            </a:xfrm>
            <a:prstGeom prst="rect">
              <a:avLst/>
            </a:prstGeom>
          </p:spPr>
        </p:pic>
        <p:sp>
          <p:nvSpPr>
            <p:cNvPr id="12" name="Rectangle 11"/>
            <p:cNvSpPr/>
            <p:nvPr/>
          </p:nvSpPr>
          <p:spPr>
            <a:xfrm>
              <a:off x="7000874" y="1895475"/>
              <a:ext cx="1933575" cy="171450"/>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p:cNvSpPr/>
          <p:nvPr/>
        </p:nvSpPr>
        <p:spPr>
          <a:xfrm>
            <a:off x="7000874" y="4465502"/>
            <a:ext cx="2333626" cy="182697"/>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07379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09104" y="189857"/>
            <a:ext cx="2724377" cy="33009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err="1">
                <a:solidFill>
                  <a:srgbClr val="FF0000"/>
                </a:solidFill>
              </a:rPr>
              <a:t>Webpack</a:t>
            </a:r>
            <a:r>
              <a:rPr lang="en-US" sz="2000" b="1" dirty="0">
                <a:solidFill>
                  <a:srgbClr val="FF0000"/>
                </a:solidFill>
              </a:rPr>
              <a:t>-dev-middleware</a:t>
            </a:r>
          </a:p>
        </p:txBody>
      </p:sp>
      <p:grpSp>
        <p:nvGrpSpPr>
          <p:cNvPr id="16" name="Group 15"/>
          <p:cNvGrpSpPr/>
          <p:nvPr/>
        </p:nvGrpSpPr>
        <p:grpSpPr>
          <a:xfrm>
            <a:off x="448235" y="592230"/>
            <a:ext cx="5490199" cy="4401111"/>
            <a:chOff x="448235" y="592230"/>
            <a:chExt cx="5490199" cy="4401111"/>
          </a:xfrm>
        </p:grpSpPr>
        <p:pic>
          <p:nvPicPr>
            <p:cNvPr id="9" name="Picture 8"/>
            <p:cNvPicPr>
              <a:picLocks noChangeAspect="1"/>
            </p:cNvPicPr>
            <p:nvPr/>
          </p:nvPicPr>
          <p:blipFill>
            <a:blip r:embed="rId2"/>
            <a:stretch>
              <a:fillRect/>
            </a:stretch>
          </p:blipFill>
          <p:spPr>
            <a:xfrm>
              <a:off x="448235" y="592230"/>
              <a:ext cx="5490199" cy="4401111"/>
            </a:xfrm>
            <a:prstGeom prst="rect">
              <a:avLst/>
            </a:prstGeom>
          </p:spPr>
        </p:pic>
        <p:grpSp>
          <p:nvGrpSpPr>
            <p:cNvPr id="15" name="Group 14"/>
            <p:cNvGrpSpPr/>
            <p:nvPr/>
          </p:nvGrpSpPr>
          <p:grpSpPr>
            <a:xfrm>
              <a:off x="448235" y="2483224"/>
              <a:ext cx="3370730" cy="2205317"/>
              <a:chOff x="448235" y="2483224"/>
              <a:chExt cx="3370730" cy="2205317"/>
            </a:xfrm>
          </p:grpSpPr>
          <p:sp>
            <p:nvSpPr>
              <p:cNvPr id="11" name="Rectangle 10"/>
              <p:cNvSpPr/>
              <p:nvPr/>
            </p:nvSpPr>
            <p:spPr>
              <a:xfrm>
                <a:off x="448235" y="2483224"/>
                <a:ext cx="1335741" cy="1524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p:cNvSpPr/>
              <p:nvPr/>
            </p:nvSpPr>
            <p:spPr>
              <a:xfrm>
                <a:off x="2294965" y="4536141"/>
                <a:ext cx="1524000" cy="1524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9" name="Group 18"/>
          <p:cNvGrpSpPr/>
          <p:nvPr/>
        </p:nvGrpSpPr>
        <p:grpSpPr>
          <a:xfrm>
            <a:off x="6190408" y="320979"/>
            <a:ext cx="5481639" cy="4943612"/>
            <a:chOff x="6190408" y="320979"/>
            <a:chExt cx="5481639" cy="4943612"/>
          </a:xfrm>
        </p:grpSpPr>
        <p:pic>
          <p:nvPicPr>
            <p:cNvPr id="10" name="Picture 9"/>
            <p:cNvPicPr>
              <a:picLocks noChangeAspect="1"/>
            </p:cNvPicPr>
            <p:nvPr/>
          </p:nvPicPr>
          <p:blipFill>
            <a:blip r:embed="rId3"/>
            <a:stretch>
              <a:fillRect/>
            </a:stretch>
          </p:blipFill>
          <p:spPr>
            <a:xfrm>
              <a:off x="6190408" y="320979"/>
              <a:ext cx="5481639" cy="4943612"/>
            </a:xfrm>
            <a:prstGeom prst="rect">
              <a:avLst/>
            </a:prstGeom>
          </p:spPr>
        </p:pic>
        <p:sp>
          <p:nvSpPr>
            <p:cNvPr id="17" name="Rectangle 16"/>
            <p:cNvSpPr/>
            <p:nvPr/>
          </p:nvSpPr>
          <p:spPr>
            <a:xfrm>
              <a:off x="6190408" y="1775012"/>
              <a:ext cx="1214439" cy="1703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p:cNvSpPr/>
            <p:nvPr/>
          </p:nvSpPr>
          <p:spPr>
            <a:xfrm>
              <a:off x="8256494" y="2214282"/>
              <a:ext cx="1730188" cy="1882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9395031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09104" y="189857"/>
            <a:ext cx="2724377" cy="33009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err="1">
                <a:solidFill>
                  <a:srgbClr val="FF0000"/>
                </a:solidFill>
              </a:rPr>
              <a:t>Webpack</a:t>
            </a:r>
            <a:r>
              <a:rPr lang="en-US" sz="2000" b="1" dirty="0">
                <a:solidFill>
                  <a:srgbClr val="FF0000"/>
                </a:solidFill>
              </a:rPr>
              <a:t>-dev-middleware</a:t>
            </a:r>
          </a:p>
        </p:txBody>
      </p:sp>
      <p:sp>
        <p:nvSpPr>
          <p:cNvPr id="12" name="TextBox 11"/>
          <p:cNvSpPr txBox="1"/>
          <p:nvPr/>
        </p:nvSpPr>
        <p:spPr>
          <a:xfrm>
            <a:off x="709104" y="510988"/>
            <a:ext cx="10595390" cy="369332"/>
          </a:xfrm>
          <a:prstGeom prst="rect">
            <a:avLst/>
          </a:prstGeom>
          <a:noFill/>
        </p:spPr>
        <p:txBody>
          <a:bodyPr wrap="square" rtlCol="0">
            <a:spAutoFit/>
          </a:bodyPr>
          <a:lstStyle/>
          <a:p>
            <a:r>
              <a:rPr lang="en-US" dirty="0"/>
              <a:t>Now in your terminal run </a:t>
            </a:r>
            <a:r>
              <a:rPr lang="en-US" dirty="0" err="1">
                <a:solidFill>
                  <a:srgbClr val="FF0000"/>
                </a:solidFill>
              </a:rPr>
              <a:t>npm</a:t>
            </a:r>
            <a:r>
              <a:rPr lang="en-US" dirty="0">
                <a:solidFill>
                  <a:srgbClr val="FF0000"/>
                </a:solidFill>
              </a:rPr>
              <a:t> run server . </a:t>
            </a:r>
            <a:r>
              <a:rPr lang="en-US" dirty="0"/>
              <a:t>Now fire up your browser and go to http://localhost:3000</a:t>
            </a:r>
            <a:r>
              <a:rPr lang="en-US" dirty="0" smtClean="0"/>
              <a:t>.</a:t>
            </a:r>
          </a:p>
        </p:txBody>
      </p:sp>
      <p:pic>
        <p:nvPicPr>
          <p:cNvPr id="14" name="Picture 13"/>
          <p:cNvPicPr>
            <a:picLocks noChangeAspect="1"/>
          </p:cNvPicPr>
          <p:nvPr/>
        </p:nvPicPr>
        <p:blipFill>
          <a:blip r:embed="rId2"/>
          <a:stretch>
            <a:fillRect/>
          </a:stretch>
        </p:blipFill>
        <p:spPr>
          <a:xfrm>
            <a:off x="2881313" y="1886509"/>
            <a:ext cx="6153536" cy="2210361"/>
          </a:xfrm>
          <a:prstGeom prst="rect">
            <a:avLst/>
          </a:prstGeom>
        </p:spPr>
      </p:pic>
    </p:spTree>
    <p:extLst>
      <p:ext uri="{BB962C8B-B14F-4D97-AF65-F5344CB8AC3E}">
        <p14:creationId xmlns:p14="http://schemas.microsoft.com/office/powerpoint/2010/main" val="31715887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09104" y="189857"/>
            <a:ext cx="2724377" cy="33009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FF0000"/>
                </a:solidFill>
              </a:rPr>
              <a:t>Minify</a:t>
            </a:r>
            <a:r>
              <a:rPr lang="en-US" sz="2000" dirty="0">
                <a:solidFill>
                  <a:srgbClr val="FF0000"/>
                </a:solidFill>
              </a:rPr>
              <a:t> </a:t>
            </a:r>
            <a:r>
              <a:rPr lang="en-US" sz="2000" b="1" dirty="0">
                <a:solidFill>
                  <a:srgbClr val="FF0000"/>
                </a:solidFill>
              </a:rPr>
              <a:t>CSS</a:t>
            </a:r>
          </a:p>
          <a:p>
            <a:endParaRPr lang="en-US" sz="2000" b="1" dirty="0">
              <a:solidFill>
                <a:srgbClr val="FF0000"/>
              </a:solidFill>
            </a:endParaRPr>
          </a:p>
        </p:txBody>
      </p:sp>
    </p:spTree>
    <p:extLst>
      <p:ext uri="{BB962C8B-B14F-4D97-AF65-F5344CB8AC3E}">
        <p14:creationId xmlns:p14="http://schemas.microsoft.com/office/powerpoint/2010/main" val="12350810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09104" y="189857"/>
            <a:ext cx="2724377" cy="33009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FF0000"/>
                </a:solidFill>
              </a:rPr>
              <a:t>Minify</a:t>
            </a:r>
            <a:r>
              <a:rPr lang="en-US" sz="2000" dirty="0">
                <a:solidFill>
                  <a:srgbClr val="FF0000"/>
                </a:solidFill>
              </a:rPr>
              <a:t> </a:t>
            </a:r>
            <a:r>
              <a:rPr lang="en-US" sz="2000" b="1" dirty="0" smtClean="0">
                <a:solidFill>
                  <a:srgbClr val="FF0000"/>
                </a:solidFill>
              </a:rPr>
              <a:t>JavaScript</a:t>
            </a:r>
            <a:endParaRPr lang="en-US" sz="2000" b="1" dirty="0">
              <a:solidFill>
                <a:srgbClr val="FF0000"/>
              </a:solidFill>
            </a:endParaRPr>
          </a:p>
          <a:p>
            <a:endParaRPr lang="en-US" sz="2000" b="1" dirty="0">
              <a:solidFill>
                <a:srgbClr val="FF0000"/>
              </a:solidFill>
            </a:endParaRPr>
          </a:p>
        </p:txBody>
      </p:sp>
    </p:spTree>
    <p:extLst>
      <p:ext uri="{BB962C8B-B14F-4D97-AF65-F5344CB8AC3E}">
        <p14:creationId xmlns:p14="http://schemas.microsoft.com/office/powerpoint/2010/main" val="4858398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09104" y="189857"/>
            <a:ext cx="2724377" cy="33009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FF0000"/>
                </a:solidFill>
              </a:rPr>
              <a:t>Loading SCSS</a:t>
            </a:r>
          </a:p>
          <a:p>
            <a:endParaRPr lang="en-US" sz="2000" b="1" dirty="0">
              <a:solidFill>
                <a:srgbClr val="FF0000"/>
              </a:solidFill>
            </a:endParaRPr>
          </a:p>
        </p:txBody>
      </p:sp>
    </p:spTree>
    <p:extLst>
      <p:ext uri="{BB962C8B-B14F-4D97-AF65-F5344CB8AC3E}">
        <p14:creationId xmlns:p14="http://schemas.microsoft.com/office/powerpoint/2010/main" val="16739647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09104" y="189857"/>
            <a:ext cx="2724377" cy="330096"/>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FF0000"/>
                </a:solidFill>
              </a:rPr>
              <a:t>Caches</a:t>
            </a:r>
          </a:p>
          <a:p>
            <a:endParaRPr lang="en-US" sz="2000" b="1" dirty="0">
              <a:solidFill>
                <a:srgbClr val="FF0000"/>
              </a:solidFill>
            </a:endParaRPr>
          </a:p>
        </p:txBody>
      </p:sp>
    </p:spTree>
    <p:extLst>
      <p:ext uri="{BB962C8B-B14F-4D97-AF65-F5344CB8AC3E}">
        <p14:creationId xmlns:p14="http://schemas.microsoft.com/office/powerpoint/2010/main" val="3157202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8200" y="365126"/>
            <a:ext cx="10515600" cy="434974"/>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solidFill>
                  <a:srgbClr val="FF0000"/>
                </a:solidFill>
              </a:rPr>
              <a:t>Inheritance</a:t>
            </a:r>
            <a:endParaRPr lang="en-US" sz="3000" b="1" dirty="0">
              <a:solidFill>
                <a:srgbClr val="00B0F0"/>
              </a:solidFill>
            </a:endParaRPr>
          </a:p>
        </p:txBody>
      </p:sp>
      <p:pic>
        <p:nvPicPr>
          <p:cNvPr id="4" name="Picture 3"/>
          <p:cNvPicPr>
            <a:picLocks noChangeAspect="1"/>
          </p:cNvPicPr>
          <p:nvPr/>
        </p:nvPicPr>
        <p:blipFill>
          <a:blip r:embed="rId2"/>
          <a:stretch>
            <a:fillRect/>
          </a:stretch>
        </p:blipFill>
        <p:spPr>
          <a:xfrm>
            <a:off x="976313" y="800100"/>
            <a:ext cx="9367838" cy="3346279"/>
          </a:xfrm>
          <a:prstGeom prst="rect">
            <a:avLst/>
          </a:prstGeom>
        </p:spPr>
      </p:pic>
      <p:pic>
        <p:nvPicPr>
          <p:cNvPr id="5" name="Picture 4"/>
          <p:cNvPicPr>
            <a:picLocks noChangeAspect="1"/>
          </p:cNvPicPr>
          <p:nvPr/>
        </p:nvPicPr>
        <p:blipFill>
          <a:blip r:embed="rId3"/>
          <a:stretch>
            <a:fillRect/>
          </a:stretch>
        </p:blipFill>
        <p:spPr>
          <a:xfrm>
            <a:off x="3593307" y="4343400"/>
            <a:ext cx="4133850" cy="2362200"/>
          </a:xfrm>
          <a:prstGeom prst="rect">
            <a:avLst/>
          </a:prstGeom>
        </p:spPr>
      </p:pic>
    </p:spTree>
    <p:extLst>
      <p:ext uri="{BB962C8B-B14F-4D97-AF65-F5344CB8AC3E}">
        <p14:creationId xmlns:p14="http://schemas.microsoft.com/office/powerpoint/2010/main" val="2899443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05293"/>
            <a:ext cx="10515600" cy="648129"/>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0B0F0"/>
                </a:solidFill>
              </a:rPr>
              <a:t>ES6</a:t>
            </a:r>
            <a:endParaRPr lang="en-US" dirty="0">
              <a:solidFill>
                <a:srgbClr val="00B0F0"/>
              </a:solidFill>
            </a:endParaRPr>
          </a:p>
        </p:txBody>
      </p:sp>
      <p:sp>
        <p:nvSpPr>
          <p:cNvPr id="3" name="Content Placeholder 2"/>
          <p:cNvSpPr txBox="1">
            <a:spLocks/>
          </p:cNvSpPr>
          <p:nvPr/>
        </p:nvSpPr>
        <p:spPr>
          <a:xfrm>
            <a:off x="838200" y="953422"/>
            <a:ext cx="4977064" cy="52235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rgbClr val="FF0000"/>
                </a:solidFill>
              </a:rPr>
              <a:t>Scoping</a:t>
            </a:r>
          </a:p>
          <a:p>
            <a:r>
              <a:rPr lang="en-US" dirty="0" smtClean="0">
                <a:solidFill>
                  <a:srgbClr val="FF0000"/>
                </a:solidFill>
              </a:rPr>
              <a:t>Arrow Functions</a:t>
            </a:r>
          </a:p>
          <a:p>
            <a:r>
              <a:rPr lang="en-US" dirty="0" smtClean="0">
                <a:solidFill>
                  <a:srgbClr val="FF0000"/>
                </a:solidFill>
              </a:rPr>
              <a:t>Extended Parameter Handling</a:t>
            </a:r>
          </a:p>
          <a:p>
            <a:r>
              <a:rPr lang="en-US" dirty="0" smtClean="0">
                <a:solidFill>
                  <a:srgbClr val="FF0000"/>
                </a:solidFill>
              </a:rPr>
              <a:t>Template Literals</a:t>
            </a:r>
          </a:p>
          <a:p>
            <a:r>
              <a:rPr lang="en-US" dirty="0" smtClean="0">
                <a:solidFill>
                  <a:srgbClr val="FF0000"/>
                </a:solidFill>
              </a:rPr>
              <a:t>Extended Literals</a:t>
            </a:r>
          </a:p>
          <a:p>
            <a:r>
              <a:rPr lang="en-US" dirty="0" smtClean="0">
                <a:solidFill>
                  <a:srgbClr val="FF0000"/>
                </a:solidFill>
              </a:rPr>
              <a:t>Regular Expression</a:t>
            </a:r>
          </a:p>
          <a:p>
            <a:r>
              <a:rPr lang="en-US" dirty="0" smtClean="0">
                <a:solidFill>
                  <a:srgbClr val="FF0000"/>
                </a:solidFill>
              </a:rPr>
              <a:t>Object Properties</a:t>
            </a:r>
          </a:p>
          <a:p>
            <a:r>
              <a:rPr lang="en-US" dirty="0" err="1" smtClean="0">
                <a:solidFill>
                  <a:srgbClr val="FF0000"/>
                </a:solidFill>
              </a:rPr>
              <a:t>Destructuring</a:t>
            </a:r>
            <a:r>
              <a:rPr lang="en-US" dirty="0" smtClean="0">
                <a:solidFill>
                  <a:srgbClr val="FF0000"/>
                </a:solidFill>
              </a:rPr>
              <a:t> Assignment</a:t>
            </a:r>
          </a:p>
          <a:p>
            <a:r>
              <a:rPr lang="en-US" dirty="0" smtClean="0">
                <a:solidFill>
                  <a:srgbClr val="FF0000"/>
                </a:solidFill>
              </a:rPr>
              <a:t>Modules</a:t>
            </a:r>
          </a:p>
          <a:p>
            <a:r>
              <a:rPr lang="en-US" dirty="0" smtClean="0">
                <a:solidFill>
                  <a:srgbClr val="FF0000"/>
                </a:solidFill>
              </a:rPr>
              <a:t>Classes</a:t>
            </a:r>
          </a:p>
          <a:p>
            <a:pPr marL="0" indent="0">
              <a:buNone/>
            </a:pPr>
            <a:endParaRPr lang="en-US" dirty="0" smtClean="0">
              <a:solidFill>
                <a:srgbClr val="FF0000"/>
              </a:solidFill>
            </a:endParaRPr>
          </a:p>
          <a:p>
            <a:pPr marL="0" indent="0">
              <a:buNone/>
            </a:pPr>
            <a:endParaRPr lang="en-US" dirty="0" smtClean="0">
              <a:solidFill>
                <a:srgbClr val="FF0000"/>
              </a:solidFill>
            </a:endParaRPr>
          </a:p>
          <a:p>
            <a:endParaRPr lang="en-US" dirty="0"/>
          </a:p>
        </p:txBody>
      </p:sp>
      <p:sp>
        <p:nvSpPr>
          <p:cNvPr id="5" name="Content Placeholder 2"/>
          <p:cNvSpPr txBox="1">
            <a:spLocks/>
          </p:cNvSpPr>
          <p:nvPr/>
        </p:nvSpPr>
        <p:spPr>
          <a:xfrm>
            <a:off x="6252410" y="953421"/>
            <a:ext cx="5346031" cy="52235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rgbClr val="FF0000"/>
                </a:solidFill>
              </a:rPr>
              <a:t>Symbol Type</a:t>
            </a:r>
          </a:p>
          <a:p>
            <a:r>
              <a:rPr lang="en-US" dirty="0" smtClean="0">
                <a:solidFill>
                  <a:srgbClr val="FF0000"/>
                </a:solidFill>
              </a:rPr>
              <a:t>Iterators</a:t>
            </a:r>
          </a:p>
          <a:p>
            <a:r>
              <a:rPr lang="en-US" dirty="0" smtClean="0">
                <a:solidFill>
                  <a:srgbClr val="FF0000"/>
                </a:solidFill>
              </a:rPr>
              <a:t>Generators</a:t>
            </a:r>
          </a:p>
          <a:p>
            <a:r>
              <a:rPr lang="en-US" dirty="0" smtClean="0">
                <a:solidFill>
                  <a:srgbClr val="FF0000"/>
                </a:solidFill>
              </a:rPr>
              <a:t>Map/Set &amp; </a:t>
            </a:r>
            <a:r>
              <a:rPr lang="en-US" dirty="0" err="1" smtClean="0">
                <a:solidFill>
                  <a:srgbClr val="FF0000"/>
                </a:solidFill>
              </a:rPr>
              <a:t>WeakMap</a:t>
            </a:r>
            <a:r>
              <a:rPr lang="en-US" dirty="0" smtClean="0">
                <a:solidFill>
                  <a:srgbClr val="FF0000"/>
                </a:solidFill>
              </a:rPr>
              <a:t>/</a:t>
            </a:r>
            <a:r>
              <a:rPr lang="en-US" dirty="0" err="1" smtClean="0">
                <a:solidFill>
                  <a:srgbClr val="FF0000"/>
                </a:solidFill>
              </a:rPr>
              <a:t>WeakSet</a:t>
            </a:r>
            <a:endParaRPr lang="en-US" dirty="0" smtClean="0">
              <a:solidFill>
                <a:srgbClr val="FF0000"/>
              </a:solidFill>
            </a:endParaRPr>
          </a:p>
          <a:p>
            <a:r>
              <a:rPr lang="en-US" dirty="0" smtClean="0">
                <a:solidFill>
                  <a:srgbClr val="FF0000"/>
                </a:solidFill>
              </a:rPr>
              <a:t>Typed Arrays</a:t>
            </a:r>
          </a:p>
          <a:p>
            <a:r>
              <a:rPr lang="en-US" dirty="0" smtClean="0">
                <a:solidFill>
                  <a:srgbClr val="FF0000"/>
                </a:solidFill>
              </a:rPr>
              <a:t>New Built In Methods</a:t>
            </a:r>
          </a:p>
          <a:p>
            <a:r>
              <a:rPr lang="en-US" dirty="0" smtClean="0">
                <a:solidFill>
                  <a:srgbClr val="FF0000"/>
                </a:solidFill>
              </a:rPr>
              <a:t>Promises</a:t>
            </a:r>
          </a:p>
          <a:p>
            <a:r>
              <a:rPr lang="en-US" dirty="0" smtClean="0">
                <a:solidFill>
                  <a:srgbClr val="FF0000"/>
                </a:solidFill>
              </a:rPr>
              <a:t>Meta-programming</a:t>
            </a:r>
          </a:p>
          <a:p>
            <a:r>
              <a:rPr lang="en-US" dirty="0" smtClean="0">
                <a:solidFill>
                  <a:srgbClr val="FF0000"/>
                </a:solidFill>
              </a:rPr>
              <a:t>Internationalization &amp; Localization</a:t>
            </a:r>
          </a:p>
          <a:p>
            <a:pPr marL="0" indent="0">
              <a:buNone/>
            </a:pPr>
            <a:endParaRPr lang="en-US" dirty="0" smtClean="0">
              <a:solidFill>
                <a:srgbClr val="FF0000"/>
              </a:solidFill>
            </a:endParaRPr>
          </a:p>
          <a:p>
            <a:pPr marL="0" indent="0">
              <a:buNone/>
            </a:pPr>
            <a:endParaRPr lang="en-US" dirty="0" smtClean="0">
              <a:solidFill>
                <a:srgbClr val="FF0000"/>
              </a:solidFill>
            </a:endParaRPr>
          </a:p>
          <a:p>
            <a:endParaRPr lang="en-US" dirty="0"/>
          </a:p>
        </p:txBody>
      </p:sp>
    </p:spTree>
    <p:extLst>
      <p:ext uri="{BB962C8B-B14F-4D97-AF65-F5344CB8AC3E}">
        <p14:creationId xmlns:p14="http://schemas.microsoft.com/office/powerpoint/2010/main" val="1374500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rgbClr val="FF000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3053</TotalTime>
  <Words>777</Words>
  <Application>Microsoft Office PowerPoint</Application>
  <PresentationFormat>Widescreen</PresentationFormat>
  <Paragraphs>184</Paragraphs>
  <Slides>75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75</vt:i4>
      </vt:variant>
    </vt:vector>
  </HeadingPairs>
  <TitlesOfParts>
    <vt:vector size="79" baseType="lpstr">
      <vt:lpstr>Arial</vt:lpstr>
      <vt:lpstr>Calibri</vt:lpstr>
      <vt:lpstr>Calibri Light</vt:lpstr>
      <vt:lpstr>Office Theme</vt:lpstr>
      <vt:lpstr>Overview </vt:lpstr>
      <vt:lpstr>Oop in JavaScript </vt:lpstr>
      <vt:lpstr>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Nguyen Thi Han</dc:creator>
  <cp:lastModifiedBy>Nguyễn Hân</cp:lastModifiedBy>
  <cp:revision>183</cp:revision>
  <dcterms:created xsi:type="dcterms:W3CDTF">2020-08-11T03:44:39Z</dcterms:created>
  <dcterms:modified xsi:type="dcterms:W3CDTF">2020-08-17T20:00:33Z</dcterms:modified>
</cp:coreProperties>
</file>